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  <p:sldMasterId id="2147483669" r:id="rId5"/>
    <p:sldMasterId id="2147483681" r:id="rId6"/>
  </p:sldMasterIdLst>
  <p:notesMasterIdLst>
    <p:notesMasterId r:id="rId46"/>
  </p:notesMasterIdLst>
  <p:handoutMasterIdLst>
    <p:handoutMasterId r:id="rId47"/>
  </p:handoutMasterIdLst>
  <p:sldIdLst>
    <p:sldId id="274" r:id="rId7"/>
    <p:sldId id="389" r:id="rId8"/>
    <p:sldId id="404" r:id="rId9"/>
    <p:sldId id="374" r:id="rId10"/>
    <p:sldId id="392" r:id="rId11"/>
    <p:sldId id="405" r:id="rId12"/>
    <p:sldId id="394" r:id="rId13"/>
    <p:sldId id="429" r:id="rId14"/>
    <p:sldId id="430" r:id="rId15"/>
    <p:sldId id="413" r:id="rId16"/>
    <p:sldId id="414" r:id="rId17"/>
    <p:sldId id="415" r:id="rId18"/>
    <p:sldId id="426" r:id="rId19"/>
    <p:sldId id="431" r:id="rId20"/>
    <p:sldId id="427" r:id="rId21"/>
    <p:sldId id="432" r:id="rId22"/>
    <p:sldId id="428" r:id="rId23"/>
    <p:sldId id="433" r:id="rId24"/>
    <p:sldId id="407" r:id="rId25"/>
    <p:sldId id="386" r:id="rId26"/>
    <p:sldId id="434" r:id="rId27"/>
    <p:sldId id="438" r:id="rId28"/>
    <p:sldId id="408" r:id="rId29"/>
    <p:sldId id="419" r:id="rId30"/>
    <p:sldId id="436" r:id="rId31"/>
    <p:sldId id="435" r:id="rId32"/>
    <p:sldId id="418" r:id="rId33"/>
    <p:sldId id="420" r:id="rId34"/>
    <p:sldId id="417" r:id="rId35"/>
    <p:sldId id="416" r:id="rId36"/>
    <p:sldId id="437" r:id="rId37"/>
    <p:sldId id="422" r:id="rId38"/>
    <p:sldId id="421" r:id="rId39"/>
    <p:sldId id="423" r:id="rId40"/>
    <p:sldId id="424" r:id="rId41"/>
    <p:sldId id="409" r:id="rId42"/>
    <p:sldId id="425" r:id="rId43"/>
    <p:sldId id="410" r:id="rId44"/>
    <p:sldId id="402" r:id="rId45"/>
  </p:sldIdLst>
  <p:sldSz cx="12192000" cy="6858000"/>
  <p:notesSz cx="6858000" cy="9144000"/>
  <p:embeddedFontLst>
    <p:embeddedFont>
      <p:font typeface="Roboto" panose="02000000000000000000" pitchFamily="2" charset="0"/>
      <p:regular r:id="rId48"/>
      <p:bold r:id="rId49"/>
      <p:italic r:id="rId50"/>
      <p:boldItalic r:id="rId5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50"/>
    <a:srgbClr val="FFD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9800C6-B65E-0707-570A-7B572DB7A432}" v="917" dt="2025-04-07T22:46:52.8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4"/>
    <p:restoredTop sz="94681"/>
  </p:normalViewPr>
  <p:slideViewPr>
    <p:cSldViewPr snapToGrid="0">
      <p:cViewPr varScale="1">
        <p:scale>
          <a:sx n="116" d="100"/>
          <a:sy n="116" d="100"/>
        </p:scale>
        <p:origin x="3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handoutMaster" Target="handoutMasters/handoutMaster1.xml"/><Relationship Id="rId50" Type="http://schemas.openxmlformats.org/officeDocument/2006/relationships/font" Target="fonts/font3.fntdata"/><Relationship Id="rId55" Type="http://schemas.openxmlformats.org/officeDocument/2006/relationships/tableStyles" Target="tableStyles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font" Target="fonts/font1.fntdata"/><Relationship Id="rId56" Type="http://schemas.microsoft.com/office/2015/10/relationships/revisionInfo" Target="revisionInfo.xml"/><Relationship Id="rId8" Type="http://schemas.openxmlformats.org/officeDocument/2006/relationships/slide" Target="slides/slide2.xml"/><Relationship Id="rId51" Type="http://schemas.openxmlformats.org/officeDocument/2006/relationships/font" Target="fonts/font4.fntdata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54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font" Target="fonts/font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2425C8D-C5AF-9F4F-9E24-5C2DC72753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21E46C-AA4E-214A-A45C-A09C6AE0B0E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7442EA-0DF9-924B-8435-17D563E57ACA}" type="datetimeFigureOut">
              <a:rPr lang="en-US" smtClean="0"/>
              <a:t>4/8/25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AAFBB1-2BB3-DA46-A158-0722D5A3105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7D7EA5-B09A-264C-ABF4-E27232AD2E1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6321C2-EC5F-E04A-AFC0-A1F418A559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3814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C955B6-3D2D-2944-B7F4-FE074C92CB41}" type="datetimeFigureOut">
              <a:rPr lang="en-US" smtClean="0"/>
              <a:t>4/8/25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46ACD0-BE8A-3D4B-8E89-B0E6ACFF5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73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46ACD0-BE8A-3D4B-8E89-B0E6ACFF594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588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D52D8F1-025F-1B45-BD8A-D1664CE56EA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73346" y="-446589"/>
            <a:ext cx="7124888" cy="767479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E976E31-1EA1-274A-A1AD-5915E61D3EEC}"/>
              </a:ext>
            </a:extLst>
          </p:cNvPr>
          <p:cNvSpPr/>
          <p:nvPr userDrawn="1"/>
        </p:nvSpPr>
        <p:spPr>
          <a:xfrm>
            <a:off x="10010233" y="0"/>
            <a:ext cx="2183586" cy="685800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UNSW Sydney Logo">
            <a:extLst>
              <a:ext uri="{FF2B5EF4-FFF2-40B4-BE49-F238E27FC236}">
                <a16:creationId xmlns:a16="http://schemas.microsoft.com/office/drawing/2014/main" id="{F0BF8575-4955-BC4A-80DE-4BF637C59C7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593240" y="522000"/>
            <a:ext cx="1188000" cy="1240241"/>
          </a:xfrm>
          <a:prstGeom prst="rect">
            <a:avLst/>
          </a:prstGeom>
        </p:spPr>
      </p:pic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86AF8517-E0F0-4998-8AA8-25A0DD8EF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345600"/>
            <a:ext cx="7858800" cy="3477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34C583A-86D7-4AD9-912C-AA86DC35455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0400" y="6289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Secondary details go here</a:t>
            </a:r>
          </a:p>
        </p:txBody>
      </p:sp>
    </p:spTree>
    <p:extLst>
      <p:ext uri="{BB962C8B-B14F-4D97-AF65-F5344CB8AC3E}">
        <p14:creationId xmlns:p14="http://schemas.microsoft.com/office/powerpoint/2010/main" val="3319605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7D6A8-8593-4C21-938E-8349B6D2F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9A56A4-BCFE-444A-B799-3003156EC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8/4/2025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661598-FDFF-4254-A4A3-B4A979362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4BB6E-0C9C-4308-81D1-8B331EC18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129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B421E-C230-4985-A55F-249E4712D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B1106-1747-47C6-AD4D-1ED872037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605EE-6C12-4B09-B328-5FC771964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8/4/2025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7F1C5-E024-4AB0-B408-32F5C1A10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89FD8-71FE-4137-8FE6-DC2A193CC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3216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85695-8E0F-403A-9CD7-62C032F76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5A9F9-AE68-4F94-9E5E-068EE37349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3A7560-CAFD-4E61-95FB-BDA485201B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DDD9F1-1A2C-48B2-B5C9-C73A7289C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8/4/2025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D520C-6BAD-40E9-A2B0-8BFA83635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604E87-51E9-4833-AA93-39FB9ED72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63237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C9467-6CA3-4111-A4AE-FFD0F459C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09CDFA-8C89-4FC7-83CB-4B6BD3F03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C0D324-2CEE-48D7-AB8D-9EB56FF32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5C84E4-E747-422F-823D-ABB103E226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6CBDB2-558E-4410-815E-BC17CE86EE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D73ABA-F022-4A2D-BC50-6EFA1A189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8/4/2025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19AFDB-C42E-463D-B00B-B7C3F2C19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08F5CF-1000-4107-8B86-354403242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77420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7D6A8-8593-4C21-938E-8349B6D2F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9A56A4-BCFE-444A-B799-3003156EC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8/4/2025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661598-FDFF-4254-A4A3-B4A979362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4BB6E-0C9C-4308-81D1-8B331EC18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7384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68177DF-154E-A742-8FEF-9A9493EABE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635519">
            <a:off x="434031" y="-748389"/>
            <a:ext cx="7756149" cy="835477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FBC9DD3-2081-9D4A-BCDD-FD7DDC635932}"/>
              </a:ext>
            </a:extLst>
          </p:cNvPr>
          <p:cNvSpPr/>
          <p:nvPr userDrawn="1"/>
        </p:nvSpPr>
        <p:spPr>
          <a:xfrm>
            <a:off x="10010233" y="0"/>
            <a:ext cx="2183586" cy="685800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C5886A02-1DE7-4D1F-812D-8E48DA31D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345600"/>
            <a:ext cx="7858800" cy="3477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BBAF8E8-6BD7-44A0-90FF-4167695E26A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0400" y="6289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Secondary details go here</a:t>
            </a:r>
          </a:p>
        </p:txBody>
      </p:sp>
      <p:pic>
        <p:nvPicPr>
          <p:cNvPr id="2" name="Picture 1" descr="UNSW Sydney Logo">
            <a:extLst>
              <a:ext uri="{FF2B5EF4-FFF2-40B4-BE49-F238E27FC236}">
                <a16:creationId xmlns:a16="http://schemas.microsoft.com/office/drawing/2014/main" id="{16367954-2926-486A-95D7-D57A05D0A1E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667151" y="5261593"/>
            <a:ext cx="1188000" cy="124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F9CB962-B705-314A-93E0-7EFEF584C6D7}"/>
              </a:ext>
            </a:extLst>
          </p:cNvPr>
          <p:cNvSpPr/>
          <p:nvPr userDrawn="1"/>
        </p:nvSpPr>
        <p:spPr>
          <a:xfrm>
            <a:off x="1" y="1"/>
            <a:ext cx="5543550" cy="685800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8A4A11-68D0-0342-99AF-D474A68AB2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999759">
            <a:off x="1292068" y="-612610"/>
            <a:ext cx="5135041" cy="7002330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731F86E2-22A6-454C-8159-2DC19FE6F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345600"/>
            <a:ext cx="4812231" cy="495616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5638188-B406-48E0-8C3F-15ACD21F3D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98000" y="5011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Secondary details go here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90D705-58F1-4621-96D0-F0B96389246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43550" y="-1"/>
            <a:ext cx="6663600" cy="50112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AU"/>
          </a:p>
        </p:txBody>
      </p:sp>
      <p:pic>
        <p:nvPicPr>
          <p:cNvPr id="2" name="Picture 1" descr="UNSW Sydney Logo">
            <a:extLst>
              <a:ext uri="{FF2B5EF4-FFF2-40B4-BE49-F238E27FC236}">
                <a16:creationId xmlns:a16="http://schemas.microsoft.com/office/drawing/2014/main" id="{87B7DB84-DBF6-43D5-A225-64A86E32A4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12071" y="5320585"/>
            <a:ext cx="1188000" cy="124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362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1D9F833-BA4F-E348-9506-0D3D621C75CA}"/>
              </a:ext>
            </a:extLst>
          </p:cNvPr>
          <p:cNvSpPr/>
          <p:nvPr userDrawn="1"/>
        </p:nvSpPr>
        <p:spPr>
          <a:xfrm>
            <a:off x="6740525" y="1"/>
            <a:ext cx="5453294" cy="501575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A531F2A4-2E25-476F-BA2C-2F1534A5A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000" y="0"/>
            <a:ext cx="5353819" cy="501575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01CB2D6-9770-4776-A129-B761AA34E3C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05200" y="51696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Secondary details go here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93161D9F-A3DE-495E-AC64-CC914469DD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4551"/>
            <a:ext cx="6740525" cy="50112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AU"/>
          </a:p>
        </p:txBody>
      </p:sp>
      <p:pic>
        <p:nvPicPr>
          <p:cNvPr id="2" name="Picture 1" descr="UNSW Sydney Logo">
            <a:extLst>
              <a:ext uri="{FF2B5EF4-FFF2-40B4-BE49-F238E27FC236}">
                <a16:creationId xmlns:a16="http://schemas.microsoft.com/office/drawing/2014/main" id="{FF675AE0-8F62-485C-BF3D-6598839BADF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35975" y="5300921"/>
            <a:ext cx="1188000" cy="124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429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1E16058-FC97-C34C-A94D-1AEBA1319CEF}"/>
              </a:ext>
            </a:extLst>
          </p:cNvPr>
          <p:cNvSpPr/>
          <p:nvPr userDrawn="1"/>
        </p:nvSpPr>
        <p:spPr>
          <a:xfrm>
            <a:off x="0" y="1"/>
            <a:ext cx="12191999" cy="5000624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3731078-F8F9-874A-9D19-CFDFD455C9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597677">
            <a:off x="2348756" y="-999555"/>
            <a:ext cx="7882815" cy="9308122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2D2519EB-A5E4-4600-B620-DAE568D00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3211200"/>
            <a:ext cx="11268000" cy="1785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58515C2-9BB5-4C9A-BBC5-7F4A491DD6E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0400" y="6289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Secondary details go here</a:t>
            </a:r>
          </a:p>
        </p:txBody>
      </p:sp>
      <p:pic>
        <p:nvPicPr>
          <p:cNvPr id="2" name="Picture 1" descr="UNSW Sydney Logo">
            <a:extLst>
              <a:ext uri="{FF2B5EF4-FFF2-40B4-BE49-F238E27FC236}">
                <a16:creationId xmlns:a16="http://schemas.microsoft.com/office/drawing/2014/main" id="{21B83991-6CB1-46A6-A70E-59562F1A454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735975" y="5300921"/>
            <a:ext cx="1188000" cy="124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658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7558CEE-1ED1-964F-9B8D-652B718B58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3462306">
            <a:off x="290281" y="727049"/>
            <a:ext cx="6021559" cy="8149660"/>
          </a:xfrm>
          <a:prstGeom prst="rect">
            <a:avLst/>
          </a:prstGeom>
        </p:spPr>
      </p:pic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9EC0BA0E-E5B8-41F6-813F-C9A458BE6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2624400"/>
            <a:ext cx="6244621" cy="25560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2413593-DCD0-42A0-AE48-665AD86AE6D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0400" y="6289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Secondary details go here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D37E0CB-DF2A-4FFC-85FC-AD9C7ED63B7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84800" y="-2"/>
            <a:ext cx="5407200" cy="6858001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AU"/>
          </a:p>
        </p:txBody>
      </p:sp>
      <p:pic>
        <p:nvPicPr>
          <p:cNvPr id="2" name="Picture 1" descr="UNSW Sydney Logo">
            <a:extLst>
              <a:ext uri="{FF2B5EF4-FFF2-40B4-BE49-F238E27FC236}">
                <a16:creationId xmlns:a16="http://schemas.microsoft.com/office/drawing/2014/main" id="{77E20C77-3D0A-4A35-878B-F3D37CBE052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04630" y="526455"/>
            <a:ext cx="1188000" cy="124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737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B421E-C230-4985-A55F-249E4712D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B1106-1747-47C6-AD4D-1ED872037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605EE-6C12-4B09-B328-5FC771964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8/4/2025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7F1C5-E024-4AB0-B408-32F5C1A10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89FD8-71FE-4137-8FE6-DC2A193CC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48171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85695-8E0F-403A-9CD7-62C032F76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5A9F9-AE68-4F94-9E5E-068EE37349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3A7560-CAFD-4E61-95FB-BDA485201B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DDD9F1-1A2C-48B2-B5C9-C73A7289C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8/4/2025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D520C-6BAD-40E9-A2B0-8BFA83635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604E87-51E9-4833-AA93-39FB9ED72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2208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C9467-6CA3-4111-A4AE-FFD0F459C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09CDFA-8C89-4FC7-83CB-4B6BD3F03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C0D324-2CEE-48D7-AB8D-9EB56FF32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5C84E4-E747-422F-823D-ABB103E226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6CBDB2-558E-4410-815E-BC17CE86EE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D73ABA-F022-4A2D-BC50-6EFA1A189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090FF-0D07-44EF-BE91-92BA9AB775B9}" type="datetimeFigureOut">
              <a:rPr lang="en-AU" smtClean="0"/>
              <a:t>8/4/2025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19AFDB-C42E-463D-B00B-B7C3F2C19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08F5CF-1000-4107-8B86-354403242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4800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.pn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841D79-9C5E-1449-B506-564E0213A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345600"/>
            <a:ext cx="7858800" cy="3477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GB"/>
              <a:t>Title goes here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50093E-B476-CE4A-816B-226988C60D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0400" y="6289200"/>
            <a:ext cx="4730400" cy="37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3925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2" r:id="rId3"/>
    <p:sldLayoutId id="2147483651" r:id="rId4"/>
    <p:sldLayoutId id="2147483653" r:id="rId5"/>
    <p:sldLayoutId id="2147483650" r:id="rId6"/>
  </p:sldLayoutIdLst>
  <p:txStyles>
    <p:titleStyle>
      <a:lvl1pPr marL="0" indent="0" algn="l" defTabSz="914400" rtl="0" eaLnBrk="1" latinLnBrk="0" hangingPunct="1">
        <a:lnSpc>
          <a:spcPct val="100000"/>
        </a:lnSpc>
        <a:spcBef>
          <a:spcPct val="0"/>
        </a:spcBef>
        <a:buNone/>
        <a:defRPr sz="11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 typeface="Calibri" panose="020F0502020204030204" pitchFamily="34" charset="0"/>
        <a:buChar char="﻿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E664CD-741D-4C8B-81A1-8F813AD19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C9109C-5296-411A-BFAE-02503EAE8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DF911-AF5C-4E26-A571-BA8DB3C794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3090FF-0D07-44EF-BE91-92BA9AB775B9}" type="datetimeFigureOut">
              <a:rPr lang="en-AU" smtClean="0"/>
              <a:t>8/4/2025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D8E53-B55F-4650-ADAB-27193A7195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DCEA8-03AE-46AA-AD1B-6B051BA05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7CA2B4-C8AB-4F09-B260-BA7609DF079D}"/>
              </a:ext>
            </a:extLst>
          </p:cNvPr>
          <p:cNvSpPr/>
          <p:nvPr userDrawn="1"/>
        </p:nvSpPr>
        <p:spPr>
          <a:xfrm rot="5400000">
            <a:off x="5706290" y="372291"/>
            <a:ext cx="779419" cy="1219200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UNSW Sydney Logo">
            <a:extLst>
              <a:ext uri="{FF2B5EF4-FFF2-40B4-BE49-F238E27FC236}">
                <a16:creationId xmlns:a16="http://schemas.microsoft.com/office/drawing/2014/main" id="{84EF7EA2-D124-438C-BF7A-68B3D6878301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11526898" y="6196827"/>
            <a:ext cx="540000" cy="56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885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3" r:id="rId2"/>
    <p:sldLayoutId id="2147483674" r:id="rId3"/>
    <p:sldLayoutId id="2147483675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Calibri" panose="020F0502020204030204" pitchFamily="34" charset="0"/>
        <a:buChar char="﻿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230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687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02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E664CD-741D-4C8B-81A1-8F813AD19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C9109C-5296-411A-BFAE-02503EAE8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DF911-AF5C-4E26-A571-BA8DB3C794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3090FF-0D07-44EF-BE91-92BA9AB775B9}" type="datetimeFigureOut">
              <a:rPr lang="en-AU" smtClean="0"/>
              <a:t>8/4/2025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D8E53-B55F-4650-ADAB-27193A7195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DCEA8-03AE-46AA-AD1B-6B051BA05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9375D7-070A-4959-9224-FB5E66F2B1B3}" type="slidenum">
              <a:rPr lang="en-AU" smtClean="0"/>
              <a:t>‹#›</a:t>
            </a:fld>
            <a:endParaRPr lang="en-A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FD9B66-E5D8-458F-B15F-FCAE5CAD781F}"/>
              </a:ext>
            </a:extLst>
          </p:cNvPr>
          <p:cNvSpPr/>
          <p:nvPr userDrawn="1"/>
        </p:nvSpPr>
        <p:spPr>
          <a:xfrm rot="5400000">
            <a:off x="8353696" y="3019698"/>
            <a:ext cx="6858002" cy="818606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UNSW Sydney Logo">
            <a:extLst>
              <a:ext uri="{FF2B5EF4-FFF2-40B4-BE49-F238E27FC236}">
                <a16:creationId xmlns:a16="http://schemas.microsoft.com/office/drawing/2014/main" id="{725B2B7F-7BA2-426B-BEF7-9C26ECD9179C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11526898" y="6196827"/>
            <a:ext cx="540000" cy="56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154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5" r:id="rId2"/>
    <p:sldLayoutId id="2147483686" r:id="rId3"/>
    <p:sldLayoutId id="2147483687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Calibri" panose="020F0502020204030204" pitchFamily="34" charset="0"/>
        <a:buChar char="﻿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230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687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02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D0152-CCCB-4170-9ECC-EC29A20A5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907" y="1533574"/>
            <a:ext cx="7145867" cy="1896534"/>
          </a:xfrm>
        </p:spPr>
        <p:txBody>
          <a:bodyPr/>
          <a:lstStyle/>
          <a:p>
            <a:pPr algn="ctr"/>
            <a:r>
              <a:rPr lang="en-AU" sz="4400"/>
              <a:t>COMP9900 Computer Science/IT Capstone Project</a:t>
            </a:r>
            <a:br>
              <a:rPr lang="en-AU" sz="4400"/>
            </a:br>
            <a:br>
              <a:rPr lang="en-AU" sz="4400"/>
            </a:br>
            <a:br>
              <a:rPr lang="en-AU" sz="8800"/>
            </a:br>
            <a:br>
              <a:rPr lang="en-AU" sz="8800"/>
            </a:br>
            <a:br>
              <a:rPr lang="en-AU" sz="8800"/>
            </a:br>
            <a:endParaRPr lang="en-AU" sz="88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B2E056-D750-E0AE-2160-B6B2E3227F9B}"/>
              </a:ext>
            </a:extLst>
          </p:cNvPr>
          <p:cNvSpPr txBox="1"/>
          <p:nvPr/>
        </p:nvSpPr>
        <p:spPr>
          <a:xfrm>
            <a:off x="781021" y="4180315"/>
            <a:ext cx="733829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dirty="0">
                <a:ea typeface="+mn-lt"/>
                <a:cs typeface="+mn-lt"/>
              </a:rPr>
              <a:t>Sprint 2 Demo</a:t>
            </a:r>
            <a:endParaRPr lang="en-US" sz="3200" dirty="0">
              <a:ea typeface="Roboto"/>
              <a:cs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664562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8A0482-3040-F3E5-D3F8-18920E715F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5A35B-DB4D-2CBD-70CF-0AE7BBAF0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177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Data Preprocessing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90834-B979-18BB-7FD9-C96EDAD161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60369"/>
            <a:ext cx="10635252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Data Standardization</a:t>
            </a:r>
            <a:endParaRPr lang="en-US" sz="20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dirty="0">
                <a:ea typeface="+mn-lt"/>
                <a:cs typeface="+mn-lt"/>
              </a:rPr>
              <a:t>Ensures comparability across ESG metrics with different scales (e.g., emissions in tons vs. binary policy indicators).</a:t>
            </a:r>
          </a:p>
          <a:p>
            <a:pPr marL="285750" indent="-285750">
              <a:lnSpc>
                <a:spcPct val="100000"/>
              </a:lnSpc>
              <a:buFont typeface="Calibri"/>
              <a:buChar char="﻿"/>
            </a:pPr>
            <a:endParaRPr lang="en-US" sz="20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Missing Data Handling</a:t>
            </a:r>
            <a:endParaRPr lang="en-US" sz="20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dirty="0">
                <a:ea typeface="+mn-lt"/>
                <a:cs typeface="+mn-lt"/>
              </a:rPr>
              <a:t>Drop companies with missing values or apply imputation techniques.</a:t>
            </a:r>
          </a:p>
          <a:p>
            <a:pPr marL="285750" indent="-285750">
              <a:lnSpc>
                <a:spcPct val="100000"/>
              </a:lnSpc>
              <a:buFont typeface="Calibri"/>
              <a:buChar char="﻿"/>
            </a:pPr>
            <a:endParaRPr lang="en-US" sz="20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Objective</a:t>
            </a:r>
            <a:endParaRPr lang="en-US" sz="20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dirty="0">
                <a:ea typeface="+mn-lt"/>
                <a:cs typeface="+mn-lt"/>
              </a:rPr>
              <a:t>Normalize the data to allow fair comparison and reduce bias in PCA.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ea typeface="Roboto"/>
              <a:cs typeface="Arial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Roboto"/>
              <a:ea typeface="Roboto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45653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1A8473-FAA4-347D-BEBC-0EC79E0856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7620B-1673-FF82-1E0C-9CEADA7BC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177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PCA Calculation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6A2255-B913-851F-A8EE-81176DA834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60369"/>
            <a:ext cx="10635252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000" b="1">
                <a:ea typeface="+mn-lt"/>
                <a:cs typeface="+mn-lt"/>
              </a:rPr>
              <a:t>Covariance Matrix Computation</a:t>
            </a:r>
            <a:endParaRPr lang="en-US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>
                <a:ea typeface="+mn-lt"/>
                <a:cs typeface="+mn-lt"/>
              </a:rPr>
              <a:t>Captures relationships between variables.</a:t>
            </a:r>
            <a:endParaRPr lang="en-US"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Calibri"/>
              <a:buChar char="﻿"/>
            </a:pPr>
            <a:endParaRPr lang="en-US" sz="20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b="1">
                <a:ea typeface="+mn-lt"/>
                <a:cs typeface="+mn-lt"/>
              </a:rPr>
              <a:t>Eigenvalues and Eigenvectors</a:t>
            </a:r>
            <a:endParaRPr lang="en-US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>
                <a:ea typeface="+mn-lt"/>
                <a:cs typeface="+mn-lt"/>
              </a:rPr>
              <a:t>Determine the principal components (PCs), where </a:t>
            </a:r>
            <a:r>
              <a:rPr lang="en-US" sz="2000" dirty="0">
                <a:ea typeface="+mn-lt"/>
                <a:cs typeface="+mn-lt"/>
              </a:rPr>
              <a:t>eigenvectors represent the directions of maximum variance and eigenvalues represent the magnitude of variance along those directions.</a:t>
            </a:r>
            <a:endParaRPr lang="en-US"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Calibri"/>
              <a:buChar char="﻿"/>
            </a:pPr>
            <a:endParaRPr lang="en-US" sz="2000" b="1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b="1">
                <a:ea typeface="+mn-lt"/>
                <a:cs typeface="+mn-lt"/>
              </a:rPr>
              <a:t>Component Selection</a:t>
            </a:r>
            <a:endParaRPr lang="en-US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>
                <a:ea typeface="+mn-lt"/>
                <a:cs typeface="+mn-lt"/>
              </a:rPr>
              <a:t>Based on explained variance, principal components are selected to </a:t>
            </a:r>
            <a:r>
              <a:rPr lang="en-US" sz="2000" dirty="0">
                <a:ea typeface="+mn-lt"/>
                <a:cs typeface="+mn-lt"/>
              </a:rPr>
              <a:t>retain as much information as possible.</a:t>
            </a:r>
            <a:endParaRPr lang="en-US"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ea typeface="+mn-lt"/>
              <a:cs typeface="Arial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ea typeface="Roboto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11703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53A3AE-E453-5186-62C3-F7DE169826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5AF90-7B3C-8B5F-AC17-F9B66BE1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101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Variance Explained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4FD19-442C-5CA4-CDC7-739F850069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271444"/>
            <a:ext cx="10635252" cy="477956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000" dirty="0">
                <a:ea typeface="+mn-lt"/>
                <a:cs typeface="+mn-lt"/>
              </a:rPr>
              <a:t>Each principal component captures a certain percentage of the total variance.</a:t>
            </a:r>
            <a:endParaRPr lang="en-US" dirty="0"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Arial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 sz="2000" b="1" dirty="0">
                <a:ea typeface="+mn-lt"/>
                <a:cs typeface="+mn-lt"/>
              </a:rPr>
              <a:t>PC1:</a:t>
            </a:r>
            <a:r>
              <a:rPr lang="en-US" sz="2000" dirty="0">
                <a:ea typeface="+mn-lt"/>
                <a:cs typeface="+mn-lt"/>
              </a:rPr>
              <a:t> First principal component, captures the most variance.</a:t>
            </a:r>
            <a:endParaRPr lang="en-US" dirty="0"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 sz="2000" b="1" dirty="0">
                <a:ea typeface="+mn-lt"/>
                <a:cs typeface="+mn-lt"/>
              </a:rPr>
              <a:t>PC2:</a:t>
            </a:r>
            <a:r>
              <a:rPr lang="en-US" sz="2000" dirty="0">
                <a:ea typeface="+mn-lt"/>
                <a:cs typeface="+mn-lt"/>
              </a:rPr>
              <a:t> Second principal component, orthogonal to PC1, captures the second-highest variance.</a:t>
            </a:r>
            <a:endParaRPr lang="en-US" dirty="0"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Arial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Additional PCs</a:t>
            </a:r>
            <a:endParaRPr lang="en-US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dirty="0">
                <a:ea typeface="+mn-lt"/>
                <a:cs typeface="+mn-lt"/>
              </a:rPr>
              <a:t>Capture decreasing variance as we move forward.</a:t>
            </a:r>
            <a:endParaRPr lang="en-US">
              <a:ea typeface="Roboto"/>
              <a:cs typeface="Roboto"/>
            </a:endParaRPr>
          </a:p>
          <a:p>
            <a:pPr marL="285750" indent="-285750">
              <a:lnSpc>
                <a:spcPct val="100000"/>
              </a:lnSpc>
              <a:buFont typeface="Arial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Objective</a:t>
            </a:r>
            <a:endParaRPr lang="en-US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dirty="0">
                <a:ea typeface="+mn-lt"/>
                <a:cs typeface="+mn-lt"/>
              </a:rPr>
              <a:t>To reduce data dimensionality without losing significant information.</a:t>
            </a:r>
            <a:endParaRPr lang="en-US" dirty="0"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ea typeface="+mn-lt"/>
              <a:cs typeface="Arial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ea typeface="+mn-lt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862306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991C7F-2788-A28A-0A37-BE22C92FB2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629B9-1D34-6C5F-03A2-A18244429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15" y="151010"/>
            <a:ext cx="11315385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Top Contributing Metrics for PC1 and PC2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715AB-23D1-A83B-8FD9-5A80783A3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068" y="1258849"/>
            <a:ext cx="5433501" cy="477956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 sz="1800" b="1" dirty="0">
                <a:ea typeface="+mn-lt"/>
                <a:cs typeface="+mn-lt"/>
              </a:rPr>
              <a:t>PC1 (First Principal Component):</a:t>
            </a:r>
            <a:endParaRPr lang="en-US" sz="1800" dirty="0">
              <a:ea typeface="+mn-lt"/>
              <a:cs typeface="+mn-lt"/>
            </a:endParaRPr>
          </a:p>
          <a:p>
            <a:pPr marL="285750" indent="-285750">
              <a:buFont typeface="Arial" panose="020F0502020204030204" pitchFamily="34" charset="0"/>
              <a:buChar char="•"/>
            </a:pPr>
            <a:r>
              <a:rPr lang="en-US" sz="1800" b="1" dirty="0">
                <a:ea typeface="+mn-lt"/>
                <a:cs typeface="+mn-lt"/>
              </a:rPr>
              <a:t>Interpretation:</a:t>
            </a:r>
            <a:r>
              <a:rPr lang="en-US" sz="1800" dirty="0">
                <a:ea typeface="+mn-lt"/>
                <a:cs typeface="+mn-lt"/>
              </a:rPr>
              <a:t> PC1 reflects the major ESG factors related to </a:t>
            </a:r>
            <a:r>
              <a:rPr lang="en-US" sz="1800" b="1" dirty="0">
                <a:ea typeface="+mn-lt"/>
                <a:cs typeface="+mn-lt"/>
              </a:rPr>
              <a:t>environmental sustainability</a:t>
            </a:r>
            <a:r>
              <a:rPr lang="en-US" sz="1800" dirty="0">
                <a:ea typeface="+mn-lt"/>
                <a:cs typeface="+mn-lt"/>
              </a:rPr>
              <a:t> and </a:t>
            </a:r>
            <a:r>
              <a:rPr lang="en-US" sz="1800" b="1" dirty="0">
                <a:ea typeface="+mn-lt"/>
                <a:cs typeface="+mn-lt"/>
              </a:rPr>
              <a:t>human rights</a:t>
            </a:r>
            <a:r>
              <a:rPr lang="en-US" sz="1800" dirty="0">
                <a:ea typeface="+mn-lt"/>
                <a:cs typeface="+mn-lt"/>
              </a:rPr>
              <a:t> policies.</a:t>
            </a:r>
          </a:p>
          <a:p>
            <a:pPr marL="285750" indent="-285750">
              <a:buFont typeface="Arial" panose="020F0502020204030204" pitchFamily="34" charset="0"/>
              <a:buChar char="•"/>
            </a:pPr>
            <a:r>
              <a:rPr lang="en-US" sz="1800" dirty="0">
                <a:ea typeface="+mn-lt"/>
                <a:cs typeface="+mn-lt"/>
              </a:rPr>
              <a:t>These metrics indicate that companies with strong human rights policies and emissions targets contribute significantly to the variance captured in PC1.</a:t>
            </a:r>
          </a:p>
          <a:p>
            <a:pPr>
              <a:buNone/>
            </a:pPr>
            <a:endParaRPr lang="en-US" sz="1800" dirty="0">
              <a:ea typeface="+mn-lt"/>
              <a:cs typeface="+mn-lt"/>
            </a:endParaRPr>
          </a:p>
          <a:p>
            <a:pPr>
              <a:buNone/>
            </a:pPr>
            <a:r>
              <a:rPr lang="en-US" sz="1800" b="1" dirty="0">
                <a:ea typeface="+mn-lt"/>
                <a:cs typeface="+mn-lt"/>
              </a:rPr>
              <a:t>PC2 (Second Principal Component):</a:t>
            </a:r>
          </a:p>
          <a:p>
            <a:pPr marL="285750" indent="-285750">
              <a:buFont typeface="Arial" panose="020F0502020204030204" pitchFamily="34" charset="0"/>
              <a:buChar char="•"/>
            </a:pPr>
            <a:r>
              <a:rPr lang="en-US" sz="1800" b="1" dirty="0">
                <a:ea typeface="+mn-lt"/>
                <a:cs typeface="+mn-lt"/>
              </a:rPr>
              <a:t>Interpretation:</a:t>
            </a:r>
            <a:r>
              <a:rPr lang="en-US" sz="1800" dirty="0">
                <a:ea typeface="+mn-lt"/>
                <a:cs typeface="+mn-lt"/>
              </a:rPr>
              <a:t> PC2 reflects the internal </a:t>
            </a:r>
            <a:r>
              <a:rPr lang="en-US" sz="1800" b="1" dirty="0">
                <a:ea typeface="+mn-lt"/>
                <a:cs typeface="+mn-lt"/>
              </a:rPr>
              <a:t>corporate governance</a:t>
            </a:r>
            <a:r>
              <a:rPr lang="en-US" sz="1800" dirty="0">
                <a:ea typeface="+mn-lt"/>
                <a:cs typeface="+mn-lt"/>
              </a:rPr>
              <a:t> structures, ethical policies, and </a:t>
            </a:r>
            <a:r>
              <a:rPr lang="en-US" sz="1800" b="1" dirty="0">
                <a:ea typeface="+mn-lt"/>
                <a:cs typeface="+mn-lt"/>
              </a:rPr>
              <a:t>board independence</a:t>
            </a:r>
            <a:r>
              <a:rPr lang="en-US" sz="1800" dirty="0"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</p:txBody>
      </p:sp>
      <p:pic>
        <p:nvPicPr>
          <p:cNvPr id="4" name="Picture 3" descr="A screenshot of a graph&#10;&#10;AI-generated content may be incorrect.">
            <a:extLst>
              <a:ext uri="{FF2B5EF4-FFF2-40B4-BE49-F238E27FC236}">
                <a16:creationId xmlns:a16="http://schemas.microsoft.com/office/drawing/2014/main" id="{F1213D35-F015-5026-0E2E-FD68C0DF7C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99" t="2171" r="13087" b="-121"/>
          <a:stretch/>
        </p:blipFill>
        <p:spPr>
          <a:xfrm>
            <a:off x="5699273" y="1257569"/>
            <a:ext cx="5660812" cy="53566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4E9516-FDFB-8B46-9697-D4B9A28E4CE3}"/>
              </a:ext>
            </a:extLst>
          </p:cNvPr>
          <p:cNvSpPr txBox="1"/>
          <p:nvPr/>
        </p:nvSpPr>
        <p:spPr>
          <a:xfrm>
            <a:off x="466016" y="6247140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ea typeface="Roboto"/>
                <a:cs typeface="Roboto"/>
              </a:rPr>
              <a:t>Semiconductor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811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A081FD-C1BC-88A8-8222-C03D9AD0A3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91ECC-A9E3-ADD6-7BAA-7CE0A27CA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15" y="151010"/>
            <a:ext cx="11315385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Top Contributing Metrics for PC1 and PC2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85686-AABE-553E-3AF0-7FDB76F3FA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068" y="1258849"/>
            <a:ext cx="5433501" cy="477956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 sz="1800" b="1" dirty="0">
                <a:ea typeface="+mn-lt"/>
                <a:cs typeface="+mn-lt"/>
              </a:rPr>
              <a:t>PC1:</a:t>
            </a:r>
            <a:endParaRPr lang="en-US" dirty="0">
              <a:ea typeface="Roboto"/>
              <a:cs typeface="Roboto"/>
            </a:endParaRPr>
          </a:p>
          <a:p>
            <a:pPr>
              <a:buNone/>
            </a:pPr>
            <a:r>
              <a:rPr lang="en-US" sz="1800" dirty="0">
                <a:ea typeface="+mn-lt"/>
                <a:cs typeface="+mn-lt"/>
              </a:rPr>
              <a:t>Top Contributing Metrics: POLICY_HUMAN_RIGHTS, TARGETS_EMISSIONS, POLICY_FORCED_LABOR.</a:t>
            </a:r>
            <a:endParaRPr lang="en-US">
              <a:ea typeface="Roboto"/>
              <a:cs typeface="Roboto"/>
            </a:endParaRPr>
          </a:p>
          <a:p>
            <a:pPr>
              <a:buNone/>
            </a:pPr>
            <a:r>
              <a:rPr lang="en-US" sz="1800" b="1" dirty="0">
                <a:ea typeface="+mn-lt"/>
                <a:cs typeface="+mn-lt"/>
              </a:rPr>
              <a:t>Interpretation:</a:t>
            </a:r>
            <a:r>
              <a:rPr lang="en-US" sz="1800" dirty="0">
                <a:ea typeface="+mn-lt"/>
                <a:cs typeface="+mn-lt"/>
              </a:rPr>
              <a:t> Captures the focus on </a:t>
            </a:r>
            <a:r>
              <a:rPr lang="en-US" sz="1800" b="1" dirty="0">
                <a:ea typeface="+mn-lt"/>
                <a:cs typeface="+mn-lt"/>
              </a:rPr>
              <a:t>human rights</a:t>
            </a:r>
            <a:r>
              <a:rPr lang="en-US" sz="1800" dirty="0">
                <a:ea typeface="+mn-lt"/>
                <a:cs typeface="+mn-lt"/>
              </a:rPr>
              <a:t> and </a:t>
            </a:r>
            <a:r>
              <a:rPr lang="en-US" sz="1800" b="1" dirty="0">
                <a:ea typeface="+mn-lt"/>
                <a:cs typeface="+mn-lt"/>
              </a:rPr>
              <a:t>environmental responsibility</a:t>
            </a:r>
            <a:r>
              <a:rPr lang="en-US" sz="1800" dirty="0"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  <a:p>
            <a:pPr>
              <a:buNone/>
            </a:pPr>
            <a:r>
              <a:rPr lang="en-US" sz="1800" b="1" dirty="0">
                <a:ea typeface="+mn-lt"/>
                <a:cs typeface="+mn-lt"/>
              </a:rPr>
              <a:t>PC2:</a:t>
            </a:r>
            <a:endParaRPr lang="en-US">
              <a:ea typeface="Roboto"/>
              <a:cs typeface="Roboto"/>
            </a:endParaRPr>
          </a:p>
          <a:p>
            <a:pPr>
              <a:buNone/>
            </a:pPr>
            <a:r>
              <a:rPr lang="en-US" sz="1800" dirty="0">
                <a:ea typeface="+mn-lt"/>
                <a:cs typeface="+mn-lt"/>
              </a:rPr>
              <a:t>Top Contributing Metrics: IMPROVEMENT_TOOLS_BUSINESS_ETHICS, ANALYTICINDEPBOARD, POLICY_BRIBERYAND_CORRUPTION.</a:t>
            </a:r>
            <a:endParaRPr lang="en-US" dirty="0">
              <a:ea typeface="Roboto"/>
              <a:cs typeface="Roboto"/>
            </a:endParaRPr>
          </a:p>
          <a:p>
            <a:pPr>
              <a:buNone/>
            </a:pPr>
            <a:r>
              <a:rPr lang="en-US" sz="1800" b="1" dirty="0">
                <a:ea typeface="+mn-lt"/>
                <a:cs typeface="+mn-lt"/>
              </a:rPr>
              <a:t>Interpretation:</a:t>
            </a:r>
            <a:r>
              <a:rPr lang="en-US" sz="1800" dirty="0">
                <a:ea typeface="+mn-lt"/>
                <a:cs typeface="+mn-lt"/>
              </a:rPr>
              <a:t> Reflects </a:t>
            </a:r>
            <a:r>
              <a:rPr lang="en-US" sz="1800" b="1" dirty="0">
                <a:ea typeface="+mn-lt"/>
                <a:cs typeface="+mn-lt"/>
              </a:rPr>
              <a:t>governance</a:t>
            </a:r>
            <a:r>
              <a:rPr lang="en-US" sz="1800" dirty="0">
                <a:ea typeface="+mn-lt"/>
                <a:cs typeface="+mn-lt"/>
              </a:rPr>
              <a:t> and </a:t>
            </a:r>
            <a:r>
              <a:rPr lang="en-US" sz="1800" b="1" dirty="0">
                <a:ea typeface="+mn-lt"/>
                <a:cs typeface="+mn-lt"/>
              </a:rPr>
              <a:t>ethical</a:t>
            </a:r>
            <a:r>
              <a:rPr lang="en-US" sz="1800" dirty="0">
                <a:ea typeface="+mn-lt"/>
                <a:cs typeface="+mn-lt"/>
              </a:rPr>
              <a:t> metrics.</a:t>
            </a:r>
            <a:endParaRPr lang="en-US" dirty="0">
              <a:ea typeface="+mn-lt"/>
              <a:cs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BD52BD-C639-972D-EF62-7F739A3B1D05}"/>
              </a:ext>
            </a:extLst>
          </p:cNvPr>
          <p:cNvSpPr txBox="1"/>
          <p:nvPr/>
        </p:nvSpPr>
        <p:spPr>
          <a:xfrm>
            <a:off x="466016" y="6247140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ea typeface="Roboto"/>
                <a:cs typeface="Roboto"/>
              </a:rPr>
              <a:t>BioPharma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A23FC5-8BAA-823D-8C15-1C3B4DB8316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54" t="1332" r="-175" b="1024"/>
          <a:stretch/>
        </p:blipFill>
        <p:spPr>
          <a:xfrm>
            <a:off x="5592394" y="1257468"/>
            <a:ext cx="5906519" cy="560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551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3A3511-FDF6-D26D-BFD0-B02BA6C059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F8301-4506-4121-1F23-335594F79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15" y="151010"/>
            <a:ext cx="11315385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Baseline PCA - Scatter Plot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41464-3E67-CA3A-326B-52CFED5D5F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068" y="1258849"/>
            <a:ext cx="5433501" cy="47795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 typeface="Arial" panose="020F0502020204030204" pitchFamily="34" charset="0"/>
              <a:buChar char="•"/>
            </a:pPr>
            <a:r>
              <a:rPr lang="en-US" sz="1800" b="1" dirty="0">
                <a:ea typeface="+mn-lt"/>
                <a:cs typeface="+mn-lt"/>
              </a:rPr>
              <a:t>PC1 vs. PC2</a:t>
            </a:r>
            <a:r>
              <a:rPr lang="en-US" sz="1800" dirty="0">
                <a:ea typeface="+mn-lt"/>
                <a:cs typeface="+mn-lt"/>
              </a:rPr>
              <a:t>: The scatter plot visualizes the companies based on their scores along the first two principal components.</a:t>
            </a:r>
            <a:endParaRPr lang="en-US" dirty="0">
              <a:ea typeface="+mn-lt"/>
              <a:cs typeface="+mn-lt"/>
            </a:endParaRPr>
          </a:p>
          <a:p>
            <a:pPr marL="285750" indent="-285750">
              <a:buFont typeface="Arial" panose="020F0502020204030204" pitchFamily="34" charset="0"/>
              <a:buChar char="•"/>
            </a:pPr>
            <a:endParaRPr lang="en-US" sz="1800" dirty="0">
              <a:ea typeface="+mn-lt"/>
              <a:cs typeface="+mn-lt"/>
            </a:endParaRPr>
          </a:p>
          <a:p>
            <a:pPr marL="285750" indent="-285750">
              <a:buFont typeface="Arial" panose="020F0502020204030204" pitchFamily="34" charset="0"/>
              <a:buChar char="•"/>
            </a:pPr>
            <a:r>
              <a:rPr lang="en-US" sz="1800" dirty="0">
                <a:ea typeface="+mn-lt"/>
                <a:cs typeface="+mn-lt"/>
              </a:rPr>
              <a:t>Most companies are concentrated near the origin, suggesting that most firms show similar ESG performance.</a:t>
            </a:r>
            <a:endParaRPr lang="en-US" dirty="0">
              <a:ea typeface="Roboto"/>
              <a:cs typeface="Roboto"/>
            </a:endParaRPr>
          </a:p>
          <a:p>
            <a:pPr marL="285750" indent="-285750">
              <a:buFont typeface="Arial" panose="020F0502020204030204" pitchFamily="34" charset="0"/>
              <a:buChar char="•"/>
            </a:pPr>
            <a:endParaRPr lang="en-US" sz="1800" dirty="0">
              <a:ea typeface="+mn-lt"/>
              <a:cs typeface="+mn-lt"/>
            </a:endParaRPr>
          </a:p>
          <a:p>
            <a:pPr marL="285750" indent="-285750">
              <a:buFont typeface="Arial" panose="020F0502020204030204" pitchFamily="34" charset="0"/>
              <a:buChar char="•"/>
            </a:pPr>
            <a:r>
              <a:rPr lang="en-US" sz="1800" dirty="0">
                <a:ea typeface="+mn-lt"/>
                <a:cs typeface="+mn-lt"/>
              </a:rPr>
              <a:t>Some outliers are spread across </a:t>
            </a:r>
            <a:r>
              <a:rPr lang="en-US" sz="1800" b="1" dirty="0">
                <a:ea typeface="+mn-lt"/>
                <a:cs typeface="+mn-lt"/>
              </a:rPr>
              <a:t>PC1</a:t>
            </a:r>
            <a:r>
              <a:rPr lang="en-US" sz="1800" dirty="0">
                <a:ea typeface="+mn-lt"/>
                <a:cs typeface="+mn-lt"/>
              </a:rPr>
              <a:t> reflecting companies that stand out in human rights policies or emissions control.</a:t>
            </a:r>
            <a:endParaRPr lang="en-US" dirty="0">
              <a:ea typeface="+mn-lt"/>
              <a:cs typeface="+mn-lt"/>
            </a:endParaRPr>
          </a:p>
        </p:txBody>
      </p:sp>
      <p:pic>
        <p:nvPicPr>
          <p:cNvPr id="5" name="Picture 4" descr="A graph with blue dots&#10;&#10;AI-generated content may be incorrect.">
            <a:extLst>
              <a:ext uri="{FF2B5EF4-FFF2-40B4-BE49-F238E27FC236}">
                <a16:creationId xmlns:a16="http://schemas.microsoft.com/office/drawing/2014/main" id="{A7B41844-6F49-21DC-DF4C-C6C1BF671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9179" y="1102853"/>
            <a:ext cx="6796914" cy="46522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A676F6-7272-002C-A8FE-12B2118A47B8}"/>
              </a:ext>
            </a:extLst>
          </p:cNvPr>
          <p:cNvSpPr txBox="1"/>
          <p:nvPr/>
        </p:nvSpPr>
        <p:spPr>
          <a:xfrm>
            <a:off x="466016" y="6247140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ea typeface="Roboto"/>
                <a:cs typeface="Roboto"/>
              </a:rPr>
              <a:t>Semiconductor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4503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57E4A7-3AAE-EBA7-535E-3D7765640D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B3410-AB94-1C60-0B36-0F2B89288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15" y="151010"/>
            <a:ext cx="11315385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Baseline PCA - Scatter Plot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A55D1-2997-4A39-B6CC-484BBAE8DC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068" y="1258849"/>
            <a:ext cx="5433501" cy="47795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 typeface="Arial" panose="020F0502020204030204" pitchFamily="34" charset="0"/>
              <a:buChar char="•"/>
            </a:pPr>
            <a:r>
              <a:rPr lang="en-US" sz="1800" b="1" dirty="0">
                <a:ea typeface="+mn-lt"/>
                <a:cs typeface="+mn-lt"/>
              </a:rPr>
              <a:t>PC1 vs. PC2</a:t>
            </a:r>
            <a:r>
              <a:rPr lang="en-US" sz="1800" dirty="0">
                <a:ea typeface="+mn-lt"/>
                <a:cs typeface="+mn-lt"/>
              </a:rPr>
              <a:t>: The scatter plot visualizes the companies based on their scores along the first two principal components.</a:t>
            </a:r>
            <a:endParaRPr lang="en-US" dirty="0">
              <a:ea typeface="+mn-lt"/>
              <a:cs typeface="+mn-lt"/>
            </a:endParaRPr>
          </a:p>
          <a:p>
            <a:pPr marL="285750" indent="-285750">
              <a:buFont typeface="Arial" panose="020F0502020204030204" pitchFamily="34" charset="0"/>
              <a:buChar char="•"/>
            </a:pPr>
            <a:endParaRPr lang="en-US" sz="2900" dirty="0">
              <a:ea typeface="+mn-lt"/>
              <a:cs typeface="+mn-lt"/>
            </a:endParaRPr>
          </a:p>
          <a:p>
            <a:pPr marL="285750" indent="-285750">
              <a:buFont typeface="Arial" panose="020F0502020204030204" pitchFamily="34" charset="0"/>
              <a:buChar char="•"/>
            </a:pPr>
            <a:r>
              <a:rPr lang="en-US" sz="1800" dirty="0">
                <a:latin typeface="Roboto"/>
                <a:ea typeface="+mn-lt"/>
                <a:cs typeface="Arial"/>
              </a:rPr>
              <a:t>Companies differentiate by their governance and environmental metrics (e.g., </a:t>
            </a:r>
            <a:r>
              <a:rPr lang="en-US" sz="1800" b="1" dirty="0">
                <a:latin typeface="Roboto"/>
                <a:ea typeface="+mn-lt"/>
                <a:cs typeface="Arial"/>
              </a:rPr>
              <a:t>human rights</a:t>
            </a:r>
            <a:r>
              <a:rPr lang="en-US" sz="1800" dirty="0">
                <a:latin typeface="Roboto"/>
                <a:ea typeface="+mn-lt"/>
                <a:cs typeface="Arial"/>
              </a:rPr>
              <a:t> policies vs. </a:t>
            </a:r>
            <a:r>
              <a:rPr lang="en-US" sz="1800" b="1" dirty="0">
                <a:latin typeface="Roboto"/>
                <a:ea typeface="+mn-lt"/>
                <a:cs typeface="Arial"/>
              </a:rPr>
              <a:t>board independence</a:t>
            </a:r>
            <a:r>
              <a:rPr lang="en-US" sz="1800" dirty="0">
                <a:latin typeface="Roboto"/>
                <a:ea typeface="+mn-lt"/>
                <a:cs typeface="Arial"/>
              </a:rPr>
              <a:t>).</a:t>
            </a:r>
            <a:br>
              <a:rPr lang="en-US" sz="1800" dirty="0">
                <a:latin typeface="Roboto"/>
                <a:ea typeface="+mn-lt"/>
                <a:cs typeface="Arial"/>
              </a:rPr>
            </a:br>
            <a:endParaRPr lang="en-US" sz="1800" dirty="0">
              <a:latin typeface="Roboto"/>
              <a:ea typeface="Roboto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C518B7-D6D1-3763-DCAF-25C2AE54FE7C}"/>
              </a:ext>
            </a:extLst>
          </p:cNvPr>
          <p:cNvSpPr txBox="1"/>
          <p:nvPr/>
        </p:nvSpPr>
        <p:spPr>
          <a:xfrm>
            <a:off x="466016" y="6247140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ea typeface="Roboto"/>
                <a:cs typeface="Roboto"/>
              </a:rPr>
              <a:t>BioPharma</a:t>
            </a:r>
            <a:endParaRPr lang="en-US" dirty="0"/>
          </a:p>
        </p:txBody>
      </p:sp>
      <p:pic>
        <p:nvPicPr>
          <p:cNvPr id="8" name="Picture 7" descr="A graph with blue dots&#10;&#10;AI-generated content may be incorrect.">
            <a:extLst>
              <a:ext uri="{FF2B5EF4-FFF2-40B4-BE49-F238E27FC236}">
                <a16:creationId xmlns:a16="http://schemas.microsoft.com/office/drawing/2014/main" id="{CC77DBD8-1545-93C2-22CF-47E518AF77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5857" y="1216208"/>
            <a:ext cx="6551311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9940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0C4C9B-E441-484C-8D39-0025487F4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183DC-98DA-F903-E3F4-D121B4941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15" y="151010"/>
            <a:ext cx="11315385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Baseline PCA - Industry Segmentation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7FAD0-5E92-950A-C4D4-DF4E79D41B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068" y="1258849"/>
            <a:ext cx="5433501" cy="477956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1" dirty="0">
                <a:ea typeface="+mn-lt"/>
                <a:cs typeface="+mn-lt"/>
              </a:rPr>
              <a:t>Cluster Analysis:</a:t>
            </a:r>
            <a:endParaRPr lang="en-US" b="1" dirty="0">
              <a:ea typeface="+mn-lt"/>
              <a:cs typeface="+mn-lt"/>
            </a:endParaRPr>
          </a:p>
          <a:p>
            <a:pPr marL="1270" lvl="1" indent="0">
              <a:lnSpc>
                <a:spcPct val="100000"/>
              </a:lnSpc>
              <a:buNone/>
            </a:pPr>
            <a:r>
              <a:rPr lang="en-US" sz="1800" dirty="0">
                <a:ea typeface="+mn-lt"/>
                <a:cs typeface="+mn-lt"/>
              </a:rPr>
              <a:t>Companies are divided into different clusters based on their ESG performance.</a:t>
            </a:r>
            <a:endParaRPr lang="en-US" dirty="0">
              <a:ea typeface="+mn-lt"/>
              <a:cs typeface="+mn-lt"/>
            </a:endParaRPr>
          </a:p>
          <a:p>
            <a:pPr marL="1270" lvl="1" indent="0">
              <a:lnSpc>
                <a:spcPct val="100000"/>
              </a:lnSpc>
              <a:buNone/>
            </a:pPr>
            <a:endParaRPr lang="en-US" sz="1800" dirty="0">
              <a:ea typeface="+mn-lt"/>
              <a:cs typeface="+mn-lt"/>
            </a:endParaRPr>
          </a:p>
          <a:p>
            <a:pPr marL="229870" lvl="1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 sz="1800" b="1" dirty="0">
                <a:ea typeface="+mn-lt"/>
                <a:cs typeface="+mn-lt"/>
              </a:rPr>
              <a:t>Cluster 1:</a:t>
            </a:r>
            <a:r>
              <a:rPr lang="en-US" sz="1800" dirty="0">
                <a:ea typeface="+mn-lt"/>
                <a:cs typeface="+mn-lt"/>
              </a:rPr>
              <a:t> Strong focus on </a:t>
            </a:r>
            <a:r>
              <a:rPr lang="en-US" sz="1800" b="1" dirty="0">
                <a:ea typeface="+mn-lt"/>
                <a:cs typeface="+mn-lt"/>
              </a:rPr>
              <a:t>emissions</a:t>
            </a:r>
            <a:r>
              <a:rPr lang="en-US" sz="1800" dirty="0">
                <a:ea typeface="+mn-lt"/>
                <a:cs typeface="+mn-lt"/>
              </a:rPr>
              <a:t> and </a:t>
            </a:r>
            <a:r>
              <a:rPr lang="en-US" sz="1800" b="1" dirty="0">
                <a:ea typeface="+mn-lt"/>
                <a:cs typeface="+mn-lt"/>
              </a:rPr>
              <a:t>waste management</a:t>
            </a:r>
            <a:r>
              <a:rPr lang="en-US" sz="1800" dirty="0">
                <a:ea typeface="+mn-lt"/>
                <a:cs typeface="+mn-lt"/>
              </a:rPr>
              <a:t>.</a:t>
            </a:r>
            <a:endParaRPr lang="en-US" dirty="0">
              <a:ea typeface="Roboto"/>
              <a:cs typeface="Roboto"/>
            </a:endParaRPr>
          </a:p>
          <a:p>
            <a:pPr marL="229870" lvl="1">
              <a:lnSpc>
                <a:spcPct val="100000"/>
              </a:lnSpc>
              <a:buFont typeface="Arial" panose="020F0502020204030204" pitchFamily="34" charset="0"/>
              <a:buChar char="•"/>
            </a:pPr>
            <a:endParaRPr lang="en-US" sz="1800" dirty="0">
              <a:ea typeface="+mn-lt"/>
              <a:cs typeface="+mn-lt"/>
            </a:endParaRPr>
          </a:p>
          <a:p>
            <a:pPr marL="229870" lvl="1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 sz="1800" b="1" dirty="0">
                <a:ea typeface="+mn-lt"/>
                <a:cs typeface="+mn-lt"/>
              </a:rPr>
              <a:t>Cluster 2:</a:t>
            </a:r>
            <a:r>
              <a:rPr lang="en-US" sz="1800" dirty="0">
                <a:ea typeface="+mn-lt"/>
                <a:cs typeface="+mn-lt"/>
              </a:rPr>
              <a:t> Focus on </a:t>
            </a:r>
            <a:r>
              <a:rPr lang="en-US" sz="1800" b="1" dirty="0">
                <a:ea typeface="+mn-lt"/>
                <a:cs typeface="+mn-lt"/>
              </a:rPr>
              <a:t>energy efficiency</a:t>
            </a:r>
            <a:r>
              <a:rPr lang="en-US" sz="1800" dirty="0">
                <a:ea typeface="+mn-lt"/>
                <a:cs typeface="+mn-lt"/>
              </a:rPr>
              <a:t> and </a:t>
            </a:r>
            <a:r>
              <a:rPr lang="en-US" sz="1800" b="1" dirty="0">
                <a:ea typeface="+mn-lt"/>
                <a:cs typeface="+mn-lt"/>
              </a:rPr>
              <a:t>operational sustainability</a:t>
            </a:r>
            <a:r>
              <a:rPr lang="en-US" sz="1800" dirty="0"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  <a:p>
            <a:pPr marL="229870" lvl="1">
              <a:lnSpc>
                <a:spcPct val="100000"/>
              </a:lnSpc>
              <a:buFont typeface="Arial" panose="020F0502020204030204" pitchFamily="34" charset="0"/>
              <a:buChar char="•"/>
            </a:pPr>
            <a:endParaRPr lang="en-US" sz="1800" dirty="0">
              <a:ea typeface="+mn-lt"/>
              <a:cs typeface="+mn-lt"/>
            </a:endParaRPr>
          </a:p>
          <a:p>
            <a:pPr marL="229870" lvl="1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 sz="1800" b="1">
                <a:ea typeface="+mn-lt"/>
                <a:cs typeface="+mn-lt"/>
              </a:rPr>
              <a:t>Cluster 3:</a:t>
            </a:r>
            <a:r>
              <a:rPr lang="en-US" sz="1800">
                <a:ea typeface="+mn-lt"/>
                <a:cs typeface="+mn-lt"/>
              </a:rPr>
              <a:t> Companies focusing on </a:t>
            </a:r>
            <a:r>
              <a:rPr lang="en-US" sz="1800" b="1">
                <a:ea typeface="+mn-lt"/>
                <a:cs typeface="+mn-lt"/>
              </a:rPr>
              <a:t>workforce safety</a:t>
            </a:r>
            <a:r>
              <a:rPr lang="en-US" sz="1800">
                <a:ea typeface="+mn-lt"/>
                <a:cs typeface="+mn-lt"/>
              </a:rPr>
              <a:t> and </a:t>
            </a:r>
            <a:r>
              <a:rPr lang="en-US" sz="1800" b="1">
                <a:ea typeface="+mn-lt"/>
                <a:cs typeface="+mn-lt"/>
              </a:rPr>
              <a:t>compliance</a:t>
            </a:r>
            <a:r>
              <a:rPr lang="en-US" sz="1800">
                <a:ea typeface="+mn-lt"/>
                <a:cs typeface="+mn-lt"/>
              </a:rPr>
              <a:t>.</a:t>
            </a:r>
            <a:endParaRPr lang="en-US">
              <a:ea typeface="Roboto"/>
              <a:cs typeface="Roboto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2C6056-CA90-3E80-DBB9-6A6A5E7B2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4749" y="1157169"/>
            <a:ext cx="6715047" cy="45436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9019D3-11E8-0456-262A-3565AC7B1405}"/>
              </a:ext>
            </a:extLst>
          </p:cNvPr>
          <p:cNvSpPr txBox="1"/>
          <p:nvPr/>
        </p:nvSpPr>
        <p:spPr>
          <a:xfrm>
            <a:off x="466016" y="6247140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ea typeface="Roboto"/>
                <a:cs typeface="Roboto"/>
              </a:rPr>
              <a:t>Semiconductor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1472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BD6BA5-37C2-54F3-2621-1A1633A264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0461C-B395-9E78-6EE8-0A4AFAAAF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15" y="151010"/>
            <a:ext cx="11315385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Baseline PCA - Industry Segmentation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8D608-651F-9801-B477-56E3C45B9F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068" y="1258849"/>
            <a:ext cx="5433501" cy="477956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 sz="1800" b="1" dirty="0">
                <a:ea typeface="+mn-lt"/>
                <a:cs typeface="+mn-lt"/>
              </a:rPr>
              <a:t>Cluster Analysis</a:t>
            </a:r>
            <a:endParaRPr lang="en-US" dirty="0">
              <a:ea typeface="+mn-lt"/>
              <a:cs typeface="+mn-lt"/>
            </a:endParaRPr>
          </a:p>
          <a:p>
            <a:pPr marL="285750" indent="-285750">
              <a:buFont typeface="Arial" panose="020F0502020204030204" pitchFamily="34" charset="0"/>
              <a:buChar char="•"/>
            </a:pPr>
            <a:r>
              <a:rPr lang="en-US" sz="1800" b="1" dirty="0">
                <a:ea typeface="+mn-lt"/>
                <a:cs typeface="+mn-lt"/>
              </a:rPr>
              <a:t>Cluster 1:</a:t>
            </a:r>
            <a:r>
              <a:rPr lang="en-US" sz="1800" dirty="0">
                <a:ea typeface="+mn-lt"/>
                <a:cs typeface="+mn-lt"/>
              </a:rPr>
              <a:t> Companies that focus more on </a:t>
            </a:r>
            <a:r>
              <a:rPr lang="en-US" sz="1800" b="1" dirty="0">
                <a:ea typeface="+mn-lt"/>
                <a:cs typeface="+mn-lt"/>
              </a:rPr>
              <a:t>human rights</a:t>
            </a:r>
            <a:r>
              <a:rPr lang="en-US" sz="1800" dirty="0">
                <a:ea typeface="+mn-lt"/>
                <a:cs typeface="+mn-lt"/>
              </a:rPr>
              <a:t> and </a:t>
            </a:r>
            <a:r>
              <a:rPr lang="en-US" sz="1800" b="1" dirty="0">
                <a:ea typeface="+mn-lt"/>
                <a:cs typeface="+mn-lt"/>
              </a:rPr>
              <a:t>emissions control</a:t>
            </a:r>
            <a:r>
              <a:rPr lang="en-US" sz="1800" dirty="0"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  <a:p>
            <a:pPr marL="285750" indent="-285750">
              <a:buFont typeface="Arial" panose="020F0502020204030204" pitchFamily="34" charset="0"/>
              <a:buChar char="•"/>
            </a:pPr>
            <a:endParaRPr lang="en-US" sz="1800" dirty="0">
              <a:ea typeface="+mn-lt"/>
              <a:cs typeface="+mn-lt"/>
            </a:endParaRPr>
          </a:p>
          <a:p>
            <a:pPr marL="285750" indent="-285750">
              <a:buFont typeface="Arial" panose="020F0502020204030204" pitchFamily="34" charset="0"/>
              <a:buChar char="•"/>
            </a:pPr>
            <a:r>
              <a:rPr lang="en-US" sz="1800" b="1" dirty="0">
                <a:ea typeface="+mn-lt"/>
                <a:cs typeface="+mn-lt"/>
              </a:rPr>
              <a:t>Cluster 2:</a:t>
            </a:r>
            <a:r>
              <a:rPr lang="en-US" sz="1800" dirty="0">
                <a:ea typeface="+mn-lt"/>
                <a:cs typeface="+mn-lt"/>
              </a:rPr>
              <a:t> Companies with stronger </a:t>
            </a:r>
            <a:r>
              <a:rPr lang="en-US" sz="1800" b="1" dirty="0">
                <a:ea typeface="+mn-lt"/>
                <a:cs typeface="+mn-lt"/>
              </a:rPr>
              <a:t>governance structures</a:t>
            </a:r>
            <a:r>
              <a:rPr lang="en-US" sz="1800" dirty="0">
                <a:ea typeface="+mn-lt"/>
                <a:cs typeface="+mn-lt"/>
              </a:rPr>
              <a:t>, focusing on </a:t>
            </a:r>
            <a:r>
              <a:rPr lang="en-US" sz="1800" b="1" dirty="0">
                <a:ea typeface="+mn-lt"/>
                <a:cs typeface="+mn-lt"/>
              </a:rPr>
              <a:t>board independence</a:t>
            </a:r>
            <a:r>
              <a:rPr lang="en-US" sz="1800" dirty="0">
                <a:ea typeface="+mn-lt"/>
                <a:cs typeface="+mn-lt"/>
              </a:rPr>
              <a:t> and </a:t>
            </a:r>
            <a:r>
              <a:rPr lang="en-US" sz="1800" b="1" dirty="0">
                <a:ea typeface="+mn-lt"/>
                <a:cs typeface="+mn-lt"/>
              </a:rPr>
              <a:t>ethical practices</a:t>
            </a:r>
            <a:r>
              <a:rPr lang="en-US" sz="1800" dirty="0"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  <a:p>
            <a:pPr marL="285750" indent="-285750">
              <a:buFont typeface="Arial" panose="020F0502020204030204" pitchFamily="34" charset="0"/>
              <a:buChar char="•"/>
            </a:pPr>
            <a:endParaRPr lang="en-US" sz="1800" dirty="0">
              <a:ea typeface="+mn-lt"/>
              <a:cs typeface="+mn-lt"/>
            </a:endParaRPr>
          </a:p>
          <a:p>
            <a:pPr marL="285750" indent="-285750">
              <a:buFont typeface="Arial" panose="020F0502020204030204" pitchFamily="34" charset="0"/>
              <a:buChar char="•"/>
            </a:pPr>
            <a:r>
              <a:rPr lang="en-US" sz="1800" b="1">
                <a:ea typeface="+mn-lt"/>
                <a:cs typeface="+mn-lt"/>
              </a:rPr>
              <a:t>Cluster 3:</a:t>
            </a:r>
            <a:r>
              <a:rPr lang="en-US" sz="1800">
                <a:ea typeface="+mn-lt"/>
                <a:cs typeface="+mn-lt"/>
              </a:rPr>
              <a:t> Companies with balanced performance across </a:t>
            </a:r>
            <a:r>
              <a:rPr lang="en-US" sz="1800" b="1">
                <a:ea typeface="+mn-lt"/>
                <a:cs typeface="+mn-lt"/>
              </a:rPr>
              <a:t>social</a:t>
            </a:r>
            <a:r>
              <a:rPr lang="en-US" sz="1800">
                <a:ea typeface="+mn-lt"/>
                <a:cs typeface="+mn-lt"/>
              </a:rPr>
              <a:t> and </a:t>
            </a:r>
            <a:r>
              <a:rPr lang="en-US" sz="1800" b="1">
                <a:ea typeface="+mn-lt"/>
                <a:cs typeface="+mn-lt"/>
              </a:rPr>
              <a:t>environmental</a:t>
            </a:r>
            <a:r>
              <a:rPr lang="en-US" sz="1800">
                <a:ea typeface="+mn-lt"/>
                <a:cs typeface="+mn-lt"/>
              </a:rPr>
              <a:t> factors.</a:t>
            </a:r>
            <a:endParaRPr lang="en-US">
              <a:ea typeface="+mn-lt"/>
              <a:cs typeface="+mn-lt"/>
            </a:endParaRPr>
          </a:p>
          <a:p>
            <a:pPr>
              <a:lnSpc>
                <a:spcPct val="100000"/>
              </a:lnSpc>
              <a:buFont typeface="Arial"/>
              <a:buChar char="•"/>
            </a:pPr>
            <a:endParaRPr lang="en-US">
              <a:ea typeface="Roboto"/>
              <a:cs typeface="Roboto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ABFDF9-EF64-EC1A-4C9D-4C9C157D248A}"/>
              </a:ext>
            </a:extLst>
          </p:cNvPr>
          <p:cNvSpPr txBox="1"/>
          <p:nvPr/>
        </p:nvSpPr>
        <p:spPr>
          <a:xfrm>
            <a:off x="466016" y="6247140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ea typeface="Roboto"/>
                <a:cs typeface="Roboto"/>
              </a:rPr>
              <a:t>BioPharma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6901C4-4B7A-21EB-28FD-3F492FB7E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0948" y="1144574"/>
            <a:ext cx="7218849" cy="4782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1126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19374F-851E-68F9-4167-2CD6E93422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E05A5-E494-8012-DA31-4394FA6A0C1C}"/>
              </a:ext>
            </a:extLst>
          </p:cNvPr>
          <p:cNvSpPr>
            <a:spLocks noGrp="1"/>
          </p:cNvSpPr>
          <p:nvPr/>
        </p:nvSpPr>
        <p:spPr>
          <a:xfrm>
            <a:off x="3498109" y="2750516"/>
            <a:ext cx="5346101" cy="13507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>
              <a:latin typeface="Roboto"/>
              <a:ea typeface="Roboto"/>
              <a:cs typeface="Robo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6FB7C22-46F4-96F6-2C8C-EB49D759EFD9}"/>
              </a:ext>
            </a:extLst>
          </p:cNvPr>
          <p:cNvSpPr>
            <a:spLocks noGrp="1"/>
          </p:cNvSpPr>
          <p:nvPr/>
        </p:nvSpPr>
        <p:spPr>
          <a:xfrm>
            <a:off x="2066923" y="2830383"/>
            <a:ext cx="9830060" cy="119160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1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/>
              <a:t>Baseline PCA - Key Observations</a:t>
            </a:r>
            <a:endParaRPr lang="en-US" sz="4400" dirty="0"/>
          </a:p>
          <a:p>
            <a:pPr marL="285750" indent="-285750">
              <a:buFont typeface="Arial"/>
              <a:buChar char="•"/>
            </a:pPr>
            <a:endParaRPr lang="en-US" sz="4400"/>
          </a:p>
          <a:p>
            <a:br>
              <a:rPr lang="en-US" sz="4400" dirty="0"/>
            </a:b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046443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FE1733-1764-F329-89BA-A2E2ECDEBF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2DA1C-976E-5180-0B64-E820326B4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	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D57DD-D083-B180-5FB6-4D9AF29518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34400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buNone/>
            </a:pPr>
            <a:r>
              <a:rPr lang="en-AU" b="1"/>
              <a:t>Title: Ontology-Enhanced PCA Models Using </a:t>
            </a:r>
            <a:r>
              <a:rPr lang="en-AU" b="1" err="1"/>
              <a:t>Eurofidai</a:t>
            </a:r>
            <a:r>
              <a:rPr lang="en-AU" b="1"/>
              <a:t> ESG Dataset</a:t>
            </a:r>
          </a:p>
          <a:p>
            <a:pPr algn="ctr"/>
            <a:r>
              <a:rPr lang="en-AU" b="1"/>
              <a:t>Group Name: </a:t>
            </a:r>
            <a:r>
              <a:rPr lang="en-AU"/>
              <a:t>25T1 T12A Chocolate</a:t>
            </a:r>
            <a:endParaRPr lang="en-AU">
              <a:ea typeface="Roboto"/>
              <a:cs typeface="Roboto"/>
            </a:endParaRPr>
          </a:p>
          <a:p>
            <a:pPr algn="ctr"/>
            <a:r>
              <a:rPr lang="en-AU" b="1"/>
              <a:t>Team Members: </a:t>
            </a:r>
            <a:endParaRPr lang="en-AU" b="1">
              <a:ea typeface="Roboto"/>
              <a:cs typeface="Roboto"/>
            </a:endParaRPr>
          </a:p>
          <a:p>
            <a:pPr algn="ctr"/>
            <a:r>
              <a:rPr lang="en-AU" sz="1800"/>
              <a:t>            </a:t>
            </a:r>
            <a:endParaRPr lang="en-AU" sz="1800">
              <a:ea typeface="Roboto"/>
              <a:cs typeface="Roboto"/>
            </a:endParaRPr>
          </a:p>
          <a:p>
            <a:pPr algn="ctr"/>
            <a:endParaRPr lang="en-A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4F2EE2-5310-6F8C-6E5F-194165E3DF5F}"/>
              </a:ext>
            </a:extLst>
          </p:cNvPr>
          <p:cNvSpPr txBox="1"/>
          <p:nvPr/>
        </p:nvSpPr>
        <p:spPr>
          <a:xfrm>
            <a:off x="2531166" y="2676939"/>
            <a:ext cx="7129668" cy="2783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AU" sz="2000">
                <a:ea typeface="Roboto"/>
                <a:cs typeface="Roboto"/>
              </a:rPr>
              <a:t>Sujan Bharadwaj ( Product Owner and Back-End Developer )</a:t>
            </a:r>
            <a:endParaRPr lang="en-US" sz="2000">
              <a:ea typeface="Roboto"/>
              <a:cs typeface="Roboto"/>
            </a:endParaRPr>
          </a:p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AU" sz="2000">
                <a:ea typeface="Roboto"/>
                <a:cs typeface="Roboto"/>
              </a:rPr>
              <a:t>Jordan Cubbin ( Scrum Master and Front-End Developer )</a:t>
            </a:r>
            <a:endParaRPr lang="en-US" sz="2000">
              <a:ea typeface="Roboto"/>
              <a:cs typeface="Roboto"/>
            </a:endParaRPr>
          </a:p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AU" sz="2000">
                <a:ea typeface="Roboto"/>
                <a:cs typeface="Roboto"/>
              </a:rPr>
              <a:t>Vinanti Vinay Pathare ( Back-End Developer )</a:t>
            </a:r>
            <a:endParaRPr lang="en-US" sz="2000">
              <a:ea typeface="Roboto"/>
              <a:cs typeface="Roboto"/>
            </a:endParaRPr>
          </a:p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AU" sz="2000">
                <a:ea typeface="Roboto"/>
                <a:cs typeface="Roboto"/>
              </a:rPr>
              <a:t>Vasanth Natarajan ( Back-End Developer )</a:t>
            </a:r>
            <a:endParaRPr lang="en-US" sz="2000">
              <a:ea typeface="Roboto"/>
              <a:cs typeface="Roboto"/>
            </a:endParaRPr>
          </a:p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AU" sz="2000">
                <a:ea typeface="Roboto"/>
                <a:cs typeface="Roboto"/>
              </a:rPr>
              <a:t>Priya Shah ( Front-End Developer )</a:t>
            </a:r>
            <a:endParaRPr lang="en-US" sz="2000">
              <a:ea typeface="Roboto"/>
              <a:cs typeface="Roboto"/>
            </a:endParaRPr>
          </a:p>
          <a:p>
            <a:pPr marL="285750" indent="-285750" algn="ctr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endParaRPr lang="en-AU" sz="2800">
              <a:ea typeface="Roboto"/>
              <a:cs typeface="Roboto"/>
            </a:endParaRPr>
          </a:p>
          <a:p>
            <a:pPr algn="l"/>
            <a:endParaRPr lang="en-US">
              <a:ea typeface="Roboto"/>
              <a:cs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8000155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29626B-2FF9-B6B1-F743-E35F8BCBE4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257" y="340242"/>
            <a:ext cx="11312434" cy="5836721"/>
          </a:xfrm>
        </p:spPr>
        <p:txBody>
          <a:bodyPr vert="horz" lIns="91440" tIns="45720" rIns="91440" bIns="45720" rtlCol="0" anchor="t">
            <a:noAutofit/>
          </a:bodyPr>
          <a:lstStyle/>
          <a:p>
            <a:endParaRPr lang="en-GB" sz="2400" b="1" dirty="0">
              <a:ea typeface="Roboto"/>
              <a:cs typeface="Roboto"/>
            </a:endParaRPr>
          </a:p>
          <a:p>
            <a:pPr>
              <a:lnSpc>
                <a:spcPct val="100000"/>
              </a:lnSpc>
            </a:pPr>
            <a:r>
              <a:rPr lang="en-GB" sz="2400" b="1" dirty="0">
                <a:ea typeface="+mn-lt"/>
                <a:cs typeface="+mn-lt"/>
              </a:rPr>
              <a:t>Semiconductor Industry:</a:t>
            </a:r>
            <a:endParaRPr lang="en-GB" sz="2400" dirty="0">
              <a:ea typeface="+mn-lt"/>
              <a:cs typeface="+mn-lt"/>
            </a:endParaRPr>
          </a:p>
          <a:p>
            <a:pPr marL="229870" lvl="1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GB" b="1" dirty="0">
                <a:ea typeface="+mn-lt"/>
                <a:cs typeface="+mn-lt"/>
              </a:rPr>
              <a:t>PC1:</a:t>
            </a:r>
            <a:r>
              <a:rPr lang="en-GB" dirty="0">
                <a:ea typeface="+mn-lt"/>
                <a:cs typeface="+mn-lt"/>
              </a:rPr>
              <a:t> Driven by </a:t>
            </a:r>
            <a:r>
              <a:rPr lang="en-GB" b="1" dirty="0">
                <a:ea typeface="+mn-lt"/>
                <a:cs typeface="+mn-lt"/>
              </a:rPr>
              <a:t>policy on human rights</a:t>
            </a:r>
            <a:r>
              <a:rPr lang="en-GB" dirty="0">
                <a:ea typeface="+mn-lt"/>
                <a:cs typeface="+mn-lt"/>
              </a:rPr>
              <a:t>, </a:t>
            </a:r>
            <a:r>
              <a:rPr lang="en-GB" b="1" dirty="0">
                <a:ea typeface="+mn-lt"/>
                <a:cs typeface="+mn-lt"/>
              </a:rPr>
              <a:t>emissions targets</a:t>
            </a:r>
            <a:r>
              <a:rPr lang="en-GB" dirty="0">
                <a:ea typeface="+mn-lt"/>
                <a:cs typeface="+mn-lt"/>
              </a:rPr>
              <a:t>, and </a:t>
            </a:r>
            <a:r>
              <a:rPr lang="en-GB" b="1" dirty="0">
                <a:ea typeface="+mn-lt"/>
                <a:cs typeface="+mn-lt"/>
              </a:rPr>
              <a:t>waste reduction</a:t>
            </a:r>
            <a:r>
              <a:rPr lang="en-GB" dirty="0">
                <a:ea typeface="+mn-lt"/>
                <a:cs typeface="+mn-lt"/>
              </a:rPr>
              <a:t>.</a:t>
            </a:r>
          </a:p>
          <a:p>
            <a:pPr marL="229870" lvl="1">
              <a:lnSpc>
                <a:spcPct val="100000"/>
              </a:lnSpc>
              <a:buFont typeface="Arial" panose="020F0502020204030204" pitchFamily="34" charset="0"/>
              <a:buChar char="•"/>
            </a:pPr>
            <a:endParaRPr lang="en-GB" dirty="0">
              <a:ea typeface="+mn-lt"/>
              <a:cs typeface="+mn-lt"/>
            </a:endParaRPr>
          </a:p>
          <a:p>
            <a:pPr marL="229870" lvl="1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GB" b="1" dirty="0">
                <a:ea typeface="+mn-lt"/>
                <a:cs typeface="+mn-lt"/>
              </a:rPr>
              <a:t>PC2:</a:t>
            </a:r>
            <a:r>
              <a:rPr lang="en-GB" dirty="0">
                <a:ea typeface="+mn-lt"/>
                <a:cs typeface="+mn-lt"/>
              </a:rPr>
              <a:t> Driven by </a:t>
            </a:r>
            <a:r>
              <a:rPr lang="en-GB" b="1" dirty="0">
                <a:ea typeface="+mn-lt"/>
                <a:cs typeface="+mn-lt"/>
              </a:rPr>
              <a:t>corporate governance</a:t>
            </a:r>
            <a:r>
              <a:rPr lang="en-GB" dirty="0">
                <a:ea typeface="+mn-lt"/>
                <a:cs typeface="+mn-lt"/>
              </a:rPr>
              <a:t> and </a:t>
            </a:r>
            <a:r>
              <a:rPr lang="en-GB" b="1" dirty="0">
                <a:ea typeface="+mn-lt"/>
                <a:cs typeface="+mn-lt"/>
              </a:rPr>
              <a:t>ethics</a:t>
            </a:r>
            <a:r>
              <a:rPr lang="en-GB" dirty="0">
                <a:ea typeface="+mn-lt"/>
                <a:cs typeface="+mn-lt"/>
              </a:rPr>
              <a:t> metrics, like </a:t>
            </a:r>
            <a:r>
              <a:rPr lang="en-GB" b="1" dirty="0">
                <a:ea typeface="+mn-lt"/>
                <a:cs typeface="+mn-lt"/>
              </a:rPr>
              <a:t>board independence</a:t>
            </a:r>
            <a:r>
              <a:rPr lang="en-GB" dirty="0">
                <a:ea typeface="+mn-lt"/>
                <a:cs typeface="+mn-lt"/>
              </a:rPr>
              <a:t> and </a:t>
            </a:r>
            <a:r>
              <a:rPr lang="en-GB" b="1" dirty="0">
                <a:ea typeface="+mn-lt"/>
                <a:cs typeface="+mn-lt"/>
              </a:rPr>
              <a:t>business ethics</a:t>
            </a:r>
            <a:r>
              <a:rPr lang="en-GB" dirty="0">
                <a:ea typeface="+mn-lt"/>
                <a:cs typeface="+mn-lt"/>
              </a:rPr>
              <a:t>.</a:t>
            </a:r>
          </a:p>
          <a:p>
            <a:pPr marL="229870" lvl="1">
              <a:lnSpc>
                <a:spcPct val="100000"/>
              </a:lnSpc>
              <a:buFont typeface="Arial" panose="020F0502020204030204" pitchFamily="34" charset="0"/>
              <a:buChar char="•"/>
            </a:pPr>
            <a:endParaRPr lang="en-GB" dirty="0">
              <a:ea typeface="+mn-lt"/>
              <a:cs typeface="+mn-lt"/>
            </a:endParaRPr>
          </a:p>
          <a:p>
            <a:pPr>
              <a:lnSpc>
                <a:spcPct val="100000"/>
              </a:lnSpc>
            </a:pPr>
            <a:r>
              <a:rPr lang="en-GB" sz="2400" b="1" dirty="0">
                <a:ea typeface="+mn-lt"/>
                <a:cs typeface="+mn-lt"/>
              </a:rPr>
              <a:t>PCA Results:</a:t>
            </a:r>
            <a:r>
              <a:rPr lang="en-GB" sz="2400" dirty="0">
                <a:ea typeface="+mn-lt"/>
                <a:cs typeface="+mn-lt"/>
              </a:rPr>
              <a:t> Companies are clustered based on their ESG strengths and weaknesses, with some showing unique strengths in specific ESG areas.</a:t>
            </a:r>
          </a:p>
          <a:p>
            <a:pPr>
              <a:lnSpc>
                <a:spcPct val="100000"/>
              </a:lnSpc>
            </a:pPr>
            <a:endParaRPr lang="en-GB" sz="24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endParaRPr lang="en-GB" sz="2400" dirty="0">
              <a:ea typeface="+mn-lt"/>
              <a:cs typeface="+mn-lt"/>
            </a:endParaRPr>
          </a:p>
          <a:p>
            <a:pPr>
              <a:lnSpc>
                <a:spcPct val="100000"/>
              </a:lnSpc>
            </a:pPr>
            <a:endParaRPr lang="en-GB" sz="2400" dirty="0">
              <a:ea typeface="Roboto"/>
              <a:cs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9118984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F90E9D-3036-77E3-A2C6-97591C9EB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0DF16-DFA8-4EA4-C2F0-16EC34D74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257" y="340242"/>
            <a:ext cx="11312434" cy="5836721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Arial" panose="020F0502020204030204" pitchFamily="34" charset="0"/>
              <a:buChar char="•"/>
            </a:pPr>
            <a:endParaRPr lang="en-GB" sz="2400" b="1" dirty="0">
              <a:ea typeface="Roboto"/>
              <a:cs typeface="Roboto"/>
            </a:endParaRPr>
          </a:p>
          <a:p>
            <a:pPr>
              <a:buNone/>
            </a:pPr>
            <a:r>
              <a:rPr lang="en-GB" sz="2400" b="1" dirty="0">
                <a:ea typeface="+mn-lt"/>
                <a:cs typeface="+mn-lt"/>
              </a:rPr>
              <a:t>Pharmaceutical Industry:</a:t>
            </a:r>
            <a:endParaRPr lang="en-GB" dirty="0"/>
          </a:p>
          <a:p>
            <a:pPr marL="342900" indent="-342900">
              <a:buFont typeface="Arial" panose="020F0502020204030204" pitchFamily="34" charset="0"/>
              <a:buChar char="•"/>
            </a:pPr>
            <a:r>
              <a:rPr lang="en-GB" sz="2400" b="1" dirty="0">
                <a:ea typeface="+mn-lt"/>
                <a:cs typeface="+mn-lt"/>
              </a:rPr>
              <a:t>PC1</a:t>
            </a:r>
            <a:r>
              <a:rPr lang="en-GB" sz="2400" dirty="0">
                <a:ea typeface="+mn-lt"/>
                <a:cs typeface="+mn-lt"/>
              </a:rPr>
              <a:t> and </a:t>
            </a:r>
            <a:r>
              <a:rPr lang="en-GB" sz="2400" b="1" dirty="0">
                <a:ea typeface="+mn-lt"/>
                <a:cs typeface="+mn-lt"/>
              </a:rPr>
              <a:t>PC2</a:t>
            </a:r>
            <a:r>
              <a:rPr lang="en-GB" sz="2400" dirty="0">
                <a:ea typeface="+mn-lt"/>
                <a:cs typeface="+mn-lt"/>
              </a:rPr>
              <a:t> dominate the variance, reflecting a sector with a strong emphasis on </a:t>
            </a:r>
            <a:r>
              <a:rPr lang="en-GB" sz="2400" b="1" dirty="0">
                <a:ea typeface="+mn-lt"/>
                <a:cs typeface="+mn-lt"/>
              </a:rPr>
              <a:t>human rights</a:t>
            </a:r>
            <a:r>
              <a:rPr lang="en-GB" sz="2400" dirty="0">
                <a:ea typeface="+mn-lt"/>
                <a:cs typeface="+mn-lt"/>
              </a:rPr>
              <a:t>, </a:t>
            </a:r>
            <a:r>
              <a:rPr lang="en-GB" sz="2400" b="1" dirty="0">
                <a:ea typeface="+mn-lt"/>
                <a:cs typeface="+mn-lt"/>
              </a:rPr>
              <a:t>emissions targets</a:t>
            </a:r>
            <a:r>
              <a:rPr lang="en-GB" sz="2400" dirty="0">
                <a:ea typeface="+mn-lt"/>
                <a:cs typeface="+mn-lt"/>
              </a:rPr>
              <a:t>, and </a:t>
            </a:r>
            <a:r>
              <a:rPr lang="en-GB" sz="2400" b="1" dirty="0">
                <a:ea typeface="+mn-lt"/>
                <a:cs typeface="+mn-lt"/>
              </a:rPr>
              <a:t>corporate governance</a:t>
            </a:r>
            <a:r>
              <a:rPr lang="en-GB" sz="2400" dirty="0">
                <a:ea typeface="+mn-lt"/>
                <a:cs typeface="+mn-lt"/>
              </a:rPr>
              <a:t>.</a:t>
            </a:r>
            <a:endParaRPr lang="en-GB" dirty="0"/>
          </a:p>
          <a:p>
            <a:pPr marL="342900" indent="-342900">
              <a:buFont typeface="Arial" panose="020F0502020204030204" pitchFamily="34" charset="0"/>
              <a:buChar char="•"/>
            </a:pPr>
            <a:endParaRPr lang="en-GB" sz="2400" dirty="0">
              <a:ea typeface="+mn-lt"/>
              <a:cs typeface="+mn-lt"/>
            </a:endParaRPr>
          </a:p>
          <a:p>
            <a:pPr marL="342900" indent="-342900">
              <a:buFont typeface="Arial" panose="020F0502020204030204" pitchFamily="34" charset="0"/>
              <a:buChar char="•"/>
            </a:pPr>
            <a:r>
              <a:rPr lang="en-GB" sz="2400" dirty="0">
                <a:ea typeface="+mn-lt"/>
                <a:cs typeface="+mn-lt"/>
              </a:rPr>
              <a:t>The </a:t>
            </a:r>
            <a:r>
              <a:rPr lang="en-GB" sz="2400" b="1" dirty="0">
                <a:ea typeface="+mn-lt"/>
                <a:cs typeface="+mn-lt"/>
              </a:rPr>
              <a:t>low variability</a:t>
            </a:r>
            <a:r>
              <a:rPr lang="en-GB" sz="2400" dirty="0">
                <a:ea typeface="+mn-lt"/>
                <a:cs typeface="+mn-lt"/>
              </a:rPr>
              <a:t> in the data suggests that most Biopharma companies have relatively consistent ESG profiles.</a:t>
            </a:r>
            <a:endParaRPr lang="en-GB" sz="2400" dirty="0">
              <a:ea typeface="Roboto"/>
              <a:cs typeface="Roboto"/>
            </a:endParaRPr>
          </a:p>
          <a:p>
            <a:pPr marL="342900" indent="-342900">
              <a:buFont typeface="Arial" panose="020F0502020204030204" pitchFamily="34" charset="0"/>
              <a:buChar char="•"/>
            </a:pPr>
            <a:endParaRPr lang="en-GB" sz="2400" dirty="0">
              <a:ea typeface="+mn-lt"/>
              <a:cs typeface="+mn-lt"/>
            </a:endParaRPr>
          </a:p>
          <a:p>
            <a:pPr marL="342900" indent="-342900">
              <a:buFont typeface="Arial" panose="020F0502020204030204" pitchFamily="34" charset="0"/>
              <a:buChar char="•"/>
            </a:pPr>
            <a:r>
              <a:rPr lang="en-GB" sz="2400" dirty="0">
                <a:ea typeface="+mn-lt"/>
                <a:cs typeface="+mn-lt"/>
              </a:rPr>
              <a:t>Companies with strong </a:t>
            </a:r>
            <a:r>
              <a:rPr lang="en-GB" sz="2400" b="1" dirty="0">
                <a:ea typeface="+mn-lt"/>
                <a:cs typeface="+mn-lt"/>
              </a:rPr>
              <a:t>social responsibility</a:t>
            </a:r>
            <a:r>
              <a:rPr lang="en-GB" sz="2400" dirty="0">
                <a:ea typeface="+mn-lt"/>
                <a:cs typeface="+mn-lt"/>
              </a:rPr>
              <a:t> (health and human rights) and </a:t>
            </a:r>
            <a:r>
              <a:rPr lang="en-GB" sz="2400" b="1" dirty="0">
                <a:ea typeface="+mn-lt"/>
                <a:cs typeface="+mn-lt"/>
              </a:rPr>
              <a:t>strong governance</a:t>
            </a:r>
            <a:r>
              <a:rPr lang="en-GB" sz="2400" dirty="0">
                <a:ea typeface="+mn-lt"/>
                <a:cs typeface="+mn-lt"/>
              </a:rPr>
              <a:t> (board independence) emerge as leaders in the PCA analysis.</a:t>
            </a:r>
            <a:endParaRPr lang="en-GB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Font typeface="Arial" panose="020F0502020204030204" pitchFamily="34" charset="0"/>
              <a:buChar char="•"/>
            </a:pPr>
            <a:endParaRPr lang="en-GB" dirty="0">
              <a:ea typeface="Roboto"/>
              <a:cs typeface="Roboto"/>
            </a:endParaRPr>
          </a:p>
          <a:p>
            <a:pPr>
              <a:lnSpc>
                <a:spcPct val="100000"/>
              </a:lnSpc>
              <a:buNone/>
            </a:pPr>
            <a:endParaRPr lang="en-GB" sz="24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Font typeface="Arial" panose="020F0502020204030204" pitchFamily="34" charset="0"/>
              <a:buChar char="•"/>
            </a:pPr>
            <a:endParaRPr lang="en-GB" sz="2400" dirty="0">
              <a:ea typeface="Roboto"/>
              <a:cs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9424643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E24D2-F6CF-B010-DA12-723B96502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219" y="240997"/>
            <a:ext cx="9407487" cy="461140"/>
          </a:xfrm>
        </p:spPr>
        <p:txBody>
          <a:bodyPr>
            <a:noAutofit/>
          </a:bodyPr>
          <a:lstStyle/>
          <a:p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+mn-lt"/>
              </a:rPr>
              <a:t>What is Graph DB and Why We Use It</a:t>
            </a:r>
            <a:endParaRPr lang="en-US" sz="3200" dirty="0">
              <a:latin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05CE28-4C78-E455-92A4-3127344632C9}"/>
              </a:ext>
            </a:extLst>
          </p:cNvPr>
          <p:cNvSpPr txBox="1"/>
          <p:nvPr/>
        </p:nvSpPr>
        <p:spPr>
          <a:xfrm>
            <a:off x="143219" y="826266"/>
            <a:ext cx="11193138" cy="55601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Graph DB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is a semantic graph database that stores data as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triples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(Subject–Predicate–Object), making it ideal for managing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ontology-driven knowledge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.</a:t>
            </a:r>
          </a:p>
          <a:p>
            <a:endParaRPr lang="en-US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r>
              <a:rPr lang="en-US" dirty="0"/>
              <a:t>Why Graph DB for ESG?</a:t>
            </a:r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Ontology Integration: It allows us to model ESG metrics, categories, industries, and disclosure topics using a semantic hierarchy.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Flexible Queries: Using SPARQL, we can dynamically retrieve relevant ESG metrics for any industry or topic, e.g., all "GHG emissions" metrics for the "Semiconductors" industry.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Scalable Reasoning: Supports inference, helping uncover hidden relationships across ESG dimensions (e.g., risk vs opportunity).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Dynamic Model Activation: Based on user queries (like selecting a metric), GraphDB can trigger PCA models by linking ontology classes (e.g., GHG_Protocol_Model → Scope 1/2/3 metrics).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Explainability: Because relationships are explicit and traversable, GraphDB enhances transparency in ESG decision-making.</a:t>
            </a:r>
          </a:p>
        </p:txBody>
      </p:sp>
    </p:spTree>
    <p:extLst>
      <p:ext uri="{BB962C8B-B14F-4D97-AF65-F5344CB8AC3E}">
        <p14:creationId xmlns:p14="http://schemas.microsoft.com/office/powerpoint/2010/main" val="39789366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E57C1A-F9BA-D3C2-0F37-721C54BE1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43530-AA05-37C6-6FBB-87DA59386B17}"/>
              </a:ext>
            </a:extLst>
          </p:cNvPr>
          <p:cNvSpPr>
            <a:spLocks noGrp="1"/>
          </p:cNvSpPr>
          <p:nvPr/>
        </p:nvSpPr>
        <p:spPr>
          <a:xfrm>
            <a:off x="3498109" y="2750516"/>
            <a:ext cx="5346101" cy="13507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>
              <a:latin typeface="Roboto"/>
              <a:ea typeface="Roboto"/>
              <a:cs typeface="Robo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BDB5ADC-9D7C-8406-5D0F-816D2BD5FB0E}"/>
              </a:ext>
            </a:extLst>
          </p:cNvPr>
          <p:cNvSpPr>
            <a:spLocks noGrp="1"/>
          </p:cNvSpPr>
          <p:nvPr/>
        </p:nvSpPr>
        <p:spPr>
          <a:xfrm>
            <a:off x="3002858" y="2904926"/>
            <a:ext cx="6351365" cy="119160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1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ea typeface="+mj-lt"/>
                <a:cs typeface="+mj-lt"/>
              </a:rPr>
              <a:t>Ontology-Driven PCA</a:t>
            </a:r>
            <a:endParaRPr lang="en-US" b="1" dirty="0">
              <a:ea typeface="+mj-lt"/>
              <a:cs typeface="+mj-lt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1516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2F482A-AD9C-E9FE-C962-2F08FBF1D0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0C7AE-CD56-C6BF-DE09-E1076B923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917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 dirty="0"/>
              <a:t>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16568-3114-A9A1-B889-2E0B311DCD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60369"/>
            <a:ext cx="10635252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Ontology-Driven PCA Approach</a:t>
            </a:r>
            <a:endParaRPr lang="en-US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dirty="0">
                <a:ea typeface="+mn-lt"/>
                <a:cs typeface="+mn-lt"/>
              </a:rPr>
              <a:t>Enhances PCA by integrating domain-specific ESG knowledge through an ontology.</a:t>
            </a:r>
            <a:endParaRPr lang="en-US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endParaRPr lang="en-US" sz="20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Goal</a:t>
            </a:r>
            <a:endParaRPr lang="en-US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dirty="0">
                <a:ea typeface="+mn-lt"/>
                <a:cs typeface="+mn-lt"/>
              </a:rPr>
              <a:t>To align PCA results with real-world ESG concerns by categorizing metrics into meaningful groups (Environmental, Social, Governance).</a:t>
            </a:r>
            <a:endParaRPr lang="en-US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endParaRPr lang="en-US" sz="20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Ontology Integration</a:t>
            </a:r>
            <a:endParaRPr lang="en-US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dirty="0">
                <a:ea typeface="+mn-lt"/>
                <a:cs typeface="+mn-lt"/>
              </a:rPr>
              <a:t>Provides semantic relationships between ESG metrics, improving interpretability.</a:t>
            </a:r>
            <a:endParaRPr lang="en-US"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ea typeface="Roboto"/>
              <a:cs typeface="Arial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Roboto"/>
              <a:ea typeface="Roboto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370866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3CCEEA-C54C-90BD-5D4E-8BB7E1099E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46325-069C-0A29-6814-9C7E5EC37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917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Semiconductor Industry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0EB65-7BF5-7705-866A-00A67D5764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60369"/>
            <a:ext cx="4803748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Objective</a:t>
            </a:r>
            <a:endParaRPr lang="en-US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Ontology-Enhanced PCA</a:t>
            </a:r>
            <a:r>
              <a:rPr lang="en-US" sz="2000" dirty="0">
                <a:ea typeface="+mn-lt"/>
                <a:cs typeface="+mn-lt"/>
              </a:rPr>
              <a:t> improves </a:t>
            </a:r>
            <a:r>
              <a:rPr lang="en-US" sz="2000" b="1" dirty="0">
                <a:ea typeface="+mn-lt"/>
                <a:cs typeface="+mn-lt"/>
              </a:rPr>
              <a:t>Traditional PCA</a:t>
            </a:r>
            <a:r>
              <a:rPr lang="en-US" sz="2000" dirty="0">
                <a:ea typeface="+mn-lt"/>
                <a:cs typeface="+mn-lt"/>
              </a:rPr>
              <a:t> by integrating </a:t>
            </a:r>
            <a:r>
              <a:rPr lang="en-US" sz="2000" b="1" dirty="0">
                <a:ea typeface="+mn-lt"/>
                <a:cs typeface="+mn-lt"/>
              </a:rPr>
              <a:t>domain-specific knowledge</a:t>
            </a:r>
            <a:r>
              <a:rPr lang="en-US" sz="2000" dirty="0">
                <a:ea typeface="+mn-lt"/>
                <a:cs typeface="+mn-lt"/>
              </a:rPr>
              <a:t> about ESG categories (Environmental, Social, Governance).</a:t>
            </a:r>
            <a:endParaRPr lang="en-US">
              <a:ea typeface="Roboto"/>
              <a:cs typeface="Roboto"/>
            </a:endParaRPr>
          </a:p>
          <a:p>
            <a:pPr marL="285750" indent="-285750">
              <a:lnSpc>
                <a:spcPct val="100000"/>
              </a:lnSpc>
              <a:buFont typeface="Calibri"/>
              <a:buChar char="﻿"/>
            </a:pPr>
            <a:endParaRPr lang="en-US" sz="20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Key Insight</a:t>
            </a:r>
            <a:endParaRPr lang="en-US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dirty="0">
                <a:ea typeface="+mn-lt"/>
                <a:cs typeface="+mn-lt"/>
              </a:rPr>
              <a:t>The first four principal components capture </a:t>
            </a:r>
            <a:r>
              <a:rPr lang="en-US" sz="2000" b="1" dirty="0">
                <a:ea typeface="+mn-lt"/>
                <a:cs typeface="+mn-lt"/>
              </a:rPr>
              <a:t>83.7%</a:t>
            </a:r>
            <a:r>
              <a:rPr lang="en-US" sz="2000" dirty="0">
                <a:ea typeface="+mn-lt"/>
                <a:cs typeface="+mn-lt"/>
              </a:rPr>
              <a:t> of the variance, offering a </a:t>
            </a:r>
            <a:r>
              <a:rPr lang="en-US" sz="2000" b="1" dirty="0">
                <a:ea typeface="+mn-lt"/>
                <a:cs typeface="+mn-lt"/>
              </a:rPr>
              <a:t>multi-dimensional view</a:t>
            </a:r>
            <a:r>
              <a:rPr lang="en-US" sz="2000" dirty="0">
                <a:ea typeface="+mn-lt"/>
                <a:cs typeface="+mn-lt"/>
              </a:rPr>
              <a:t> of ESG performance.</a:t>
            </a:r>
            <a:endParaRPr lang="en-US" dirty="0"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ea typeface="Roboto"/>
              <a:cs typeface="Arial"/>
            </a:endParaRPr>
          </a:p>
        </p:txBody>
      </p:sp>
      <p:pic>
        <p:nvPicPr>
          <p:cNvPr id="4" name="Picture 3" descr="A graph with a line&#10;&#10;AI-generated content may be incorrect.">
            <a:extLst>
              <a:ext uri="{FF2B5EF4-FFF2-40B4-BE49-F238E27FC236}">
                <a16:creationId xmlns:a16="http://schemas.microsoft.com/office/drawing/2014/main" id="{FAD7A47E-8C7A-B601-4C03-C50D5F038B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064" y="1424106"/>
            <a:ext cx="6815492" cy="416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5973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AC9096-7612-045E-AC23-E3D6FEE5F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E5AE0-C7C1-6F92-3B55-74A32B2CE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917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latin typeface="Clancy"/>
                <a:ea typeface="Roboto"/>
                <a:cs typeface="Roboto"/>
              </a:rPr>
              <a:t>Biopharma </a:t>
            </a:r>
            <a:r>
              <a:rPr lang="en-US" b="1" dirty="0">
                <a:ea typeface="+mj-lt"/>
                <a:cs typeface="+mj-lt"/>
              </a:rPr>
              <a:t>Industry 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4B176-07A6-8DFE-2A05-C0A780127F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60369"/>
            <a:ext cx="4577038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 sz="2000" b="1" dirty="0">
                <a:ea typeface="+mn-lt"/>
                <a:cs typeface="+mn-lt"/>
              </a:rPr>
              <a:t>Objective</a:t>
            </a:r>
            <a:endParaRPr lang="en-US" dirty="0">
              <a:ea typeface="+mn-lt"/>
              <a:cs typeface="+mn-lt"/>
            </a:endParaRPr>
          </a:p>
          <a:p>
            <a:pPr>
              <a:buNone/>
            </a:pPr>
            <a:r>
              <a:rPr lang="en-US" sz="2000" dirty="0">
                <a:ea typeface="+mn-lt"/>
                <a:cs typeface="+mn-lt"/>
              </a:rPr>
              <a:t>Apply </a:t>
            </a:r>
            <a:r>
              <a:rPr lang="en-US" sz="2000" b="1" dirty="0">
                <a:ea typeface="+mn-lt"/>
                <a:cs typeface="+mn-lt"/>
              </a:rPr>
              <a:t>Ontology-Enhanced PCA</a:t>
            </a:r>
            <a:r>
              <a:rPr lang="en-US" sz="2000" dirty="0">
                <a:ea typeface="+mn-lt"/>
                <a:cs typeface="+mn-lt"/>
              </a:rPr>
              <a:t> to the </a:t>
            </a:r>
            <a:r>
              <a:rPr lang="en-US" sz="2000" b="1" dirty="0">
                <a:ea typeface="+mn-lt"/>
                <a:cs typeface="+mn-lt"/>
              </a:rPr>
              <a:t>Biopharma</a:t>
            </a:r>
            <a:r>
              <a:rPr lang="en-US" sz="2000" dirty="0">
                <a:ea typeface="+mn-lt"/>
                <a:cs typeface="+mn-lt"/>
              </a:rPr>
              <a:t> sector to improve interpretability of the ESG factors.</a:t>
            </a:r>
            <a:endParaRPr lang="en-US">
              <a:ea typeface="+mn-lt"/>
              <a:cs typeface="+mn-lt"/>
            </a:endParaRPr>
          </a:p>
          <a:p>
            <a:pPr>
              <a:buNone/>
            </a:pPr>
            <a:endParaRPr lang="en-US" sz="2000" dirty="0">
              <a:ea typeface="+mn-lt"/>
              <a:cs typeface="+mn-lt"/>
            </a:endParaRPr>
          </a:p>
          <a:p>
            <a:pPr>
              <a:buNone/>
            </a:pPr>
            <a:r>
              <a:rPr lang="en-US" sz="2000" b="1" dirty="0">
                <a:ea typeface="+mn-lt"/>
                <a:cs typeface="+mn-lt"/>
              </a:rPr>
              <a:t>Variance Breakdown:</a:t>
            </a:r>
            <a:endParaRPr lang="en-US" dirty="0">
              <a:ea typeface="Roboto"/>
              <a:cs typeface="Roboto"/>
            </a:endParaRPr>
          </a:p>
          <a:p>
            <a:pPr marL="342900" indent="-342900">
              <a:buFont typeface="Arial" panose="020F0502020204030204" pitchFamily="34" charset="0"/>
              <a:buChar char="•"/>
            </a:pPr>
            <a:r>
              <a:rPr lang="en-US" sz="2000" b="1" dirty="0">
                <a:ea typeface="+mn-lt"/>
                <a:cs typeface="+mn-lt"/>
              </a:rPr>
              <a:t>PC1:</a:t>
            </a:r>
            <a:r>
              <a:rPr lang="en-US" sz="2000" dirty="0">
                <a:ea typeface="+mn-lt"/>
                <a:cs typeface="+mn-lt"/>
              </a:rPr>
              <a:t> 54.6%</a:t>
            </a:r>
            <a:endParaRPr lang="en-US" dirty="0">
              <a:ea typeface="Roboto"/>
              <a:cs typeface="Roboto"/>
            </a:endParaRPr>
          </a:p>
          <a:p>
            <a:pPr marL="342900" indent="-342900">
              <a:buFont typeface="Arial" panose="020F0502020204030204" pitchFamily="34" charset="0"/>
              <a:buChar char="•"/>
            </a:pPr>
            <a:r>
              <a:rPr lang="en-US" sz="2000" b="1" dirty="0">
                <a:ea typeface="+mn-lt"/>
                <a:cs typeface="+mn-lt"/>
              </a:rPr>
              <a:t>PC2:</a:t>
            </a:r>
            <a:r>
              <a:rPr lang="en-US" sz="2000" dirty="0">
                <a:ea typeface="+mn-lt"/>
                <a:cs typeface="+mn-lt"/>
              </a:rPr>
              <a:t> 45.4%</a:t>
            </a:r>
            <a:endParaRPr lang="en-US" dirty="0">
              <a:ea typeface="Roboto"/>
              <a:cs typeface="Roboto"/>
            </a:endParaRPr>
          </a:p>
          <a:p>
            <a:pPr marL="342900" indent="-342900">
              <a:buFont typeface="Arial" panose="020F0502020204030204" pitchFamily="34" charset="0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>
              <a:buNone/>
            </a:pPr>
            <a:r>
              <a:rPr lang="en-US" sz="2000" dirty="0">
                <a:ea typeface="+mn-lt"/>
                <a:cs typeface="+mn-lt"/>
              </a:rPr>
              <a:t>These two components explain all the variance in the dataset.</a:t>
            </a:r>
            <a:endParaRPr lang="en-US">
              <a:ea typeface="Roboto"/>
              <a:cs typeface="Roboto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ea typeface="+mn-lt"/>
              <a:cs typeface="Arial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ea typeface="Roboto"/>
              <a:cs typeface="Arial"/>
            </a:endParaRPr>
          </a:p>
        </p:txBody>
      </p:sp>
      <p:pic>
        <p:nvPicPr>
          <p:cNvPr id="4" name="Picture 3" descr="A graph with a line&#10;&#10;AI-generated content may be incorrect.">
            <a:extLst>
              <a:ext uri="{FF2B5EF4-FFF2-40B4-BE49-F238E27FC236}">
                <a16:creationId xmlns:a16="http://schemas.microsoft.com/office/drawing/2014/main" id="{8366F3DD-20E8-DE86-35F1-8F72C42C11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0162" y="1383487"/>
            <a:ext cx="6936403" cy="4311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6990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E657FF-83AF-BC88-57A3-0DEC78CD17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700A7-EFB9-8769-AEBF-1BB7C551F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177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Data Preprocessing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0BFF5-07CD-0593-7778-113A9A9924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60369"/>
            <a:ext cx="10635252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Mapping ESG Metrics to Ontology</a:t>
            </a:r>
            <a:endParaRPr lang="en-US" sz="20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dirty="0">
                <a:ea typeface="+mn-lt"/>
                <a:cs typeface="+mn-lt"/>
              </a:rPr>
              <a:t>ESG metrics are categorized into </a:t>
            </a:r>
            <a:r>
              <a:rPr lang="en-US" sz="2000" b="1" dirty="0">
                <a:ea typeface="+mn-lt"/>
                <a:cs typeface="+mn-lt"/>
              </a:rPr>
              <a:t>Environmental</a:t>
            </a:r>
            <a:r>
              <a:rPr lang="en-US" sz="2000" dirty="0">
                <a:ea typeface="+mn-lt"/>
                <a:cs typeface="+mn-lt"/>
              </a:rPr>
              <a:t>, </a:t>
            </a:r>
            <a:r>
              <a:rPr lang="en-US" sz="2000" b="1" dirty="0">
                <a:ea typeface="+mn-lt"/>
                <a:cs typeface="+mn-lt"/>
              </a:rPr>
              <a:t>Social</a:t>
            </a:r>
            <a:r>
              <a:rPr lang="en-US" sz="2000" dirty="0">
                <a:ea typeface="+mn-lt"/>
                <a:cs typeface="+mn-lt"/>
              </a:rPr>
              <a:t>, and </a:t>
            </a:r>
            <a:r>
              <a:rPr lang="en-US" sz="2000" b="1" dirty="0">
                <a:ea typeface="+mn-lt"/>
                <a:cs typeface="+mn-lt"/>
              </a:rPr>
              <a:t>Governance</a:t>
            </a:r>
            <a:r>
              <a:rPr lang="en-US" sz="2000" dirty="0">
                <a:ea typeface="+mn-lt"/>
                <a:cs typeface="+mn-lt"/>
              </a:rPr>
              <a:t>(ESG) categories based on the ontology framework.</a:t>
            </a:r>
          </a:p>
          <a:p>
            <a:pPr marL="285750" indent="-285750">
              <a:lnSpc>
                <a:spcPct val="100000"/>
              </a:lnSpc>
              <a:buFont typeface="Calibri"/>
              <a:buChar char="﻿"/>
            </a:pPr>
            <a:endParaRPr lang="en-US" sz="2000" b="1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Ontology Querying (SPARQL)</a:t>
            </a:r>
            <a:endParaRPr lang="en-US" sz="20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dirty="0">
                <a:ea typeface="+mn-lt"/>
                <a:cs typeface="+mn-lt"/>
              </a:rPr>
              <a:t>Retrieve structured ESG relationships to enrich the data.</a:t>
            </a:r>
          </a:p>
          <a:p>
            <a:pPr marL="285750" indent="-285750">
              <a:lnSpc>
                <a:spcPct val="100000"/>
              </a:lnSpc>
              <a:buFont typeface="Calibri"/>
              <a:buChar char="﻿"/>
            </a:pPr>
            <a:endParaRPr lang="en-US" sz="2000" b="1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Feature Selection</a:t>
            </a:r>
            <a:endParaRPr lang="en-US" sz="20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dirty="0">
                <a:ea typeface="+mn-lt"/>
                <a:cs typeface="+mn-lt"/>
              </a:rPr>
              <a:t>Group and select relevant features based on their semantic relationships to preserve the real-world meaning during PCA.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ea typeface="Roboto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550043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767ACA-A28A-CA2C-7110-B7AFA35C4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6A115-A749-F52C-4362-E5B66EC1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177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Enhanced Feature Selection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BB1B8-F36C-8E81-7918-66BFB3110C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60369"/>
            <a:ext cx="10635252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Using Ontology for Feature Selection:</a:t>
            </a:r>
            <a:endParaRPr lang="en-US" dirty="0">
              <a:ea typeface="Roboto"/>
              <a:cs typeface="Roboto"/>
            </a:endParaRPr>
          </a:p>
          <a:p>
            <a:pPr marL="285750" indent="-285750">
              <a:lnSpc>
                <a:spcPct val="100000"/>
              </a:lnSpc>
              <a:buFont typeface="Arial"/>
              <a:buChar char="•"/>
            </a:pPr>
            <a:endParaRPr lang="en-US" sz="2000" b="1" dirty="0"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 sz="2000" b="1" dirty="0">
                <a:ea typeface="+mn-lt"/>
                <a:cs typeface="+mn-lt"/>
              </a:rPr>
              <a:t>Grouped Metrics: </a:t>
            </a:r>
            <a:r>
              <a:rPr lang="en-US" sz="2000" dirty="0">
                <a:ea typeface="+mn-lt"/>
                <a:cs typeface="+mn-lt"/>
              </a:rPr>
              <a:t>Related metrics (e.g., emissions, waste management) are grouped together to maintain their semantic integrity.</a:t>
            </a:r>
            <a:endParaRPr lang="en-US" dirty="0"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Arial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 sz="2000" b="1" dirty="0">
                <a:ea typeface="+mn-lt"/>
                <a:cs typeface="+mn-lt"/>
              </a:rPr>
              <a:t>Ontology-Enriched Data: </a:t>
            </a:r>
            <a:r>
              <a:rPr lang="en-US" sz="2000" dirty="0">
                <a:ea typeface="+mn-lt"/>
                <a:cs typeface="+mn-lt"/>
              </a:rPr>
              <a:t>Helps prioritize metrics that are truly relevant to ESG risk assessments.</a:t>
            </a:r>
            <a:endParaRPr lang="en-US" dirty="0">
              <a:ea typeface="Roboto"/>
              <a:cs typeface="Roboto"/>
            </a:endParaRPr>
          </a:p>
          <a:p>
            <a:pPr marL="285750" indent="-285750">
              <a:lnSpc>
                <a:spcPct val="100000"/>
              </a:lnSpc>
              <a:buFont typeface="Arial" panose="020F0502020204030204" pitchFamily="34" charset="0"/>
              <a:buChar char="•"/>
            </a:pPr>
            <a:endParaRPr lang="en-US" sz="2000" b="1" dirty="0"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 sz="2000" b="1" dirty="0">
                <a:ea typeface="+mn-lt"/>
                <a:cs typeface="+mn-lt"/>
              </a:rPr>
              <a:t>Outcome:</a:t>
            </a:r>
            <a:r>
              <a:rPr lang="en-US" sz="2000" dirty="0">
                <a:ea typeface="+mn-lt"/>
                <a:cs typeface="+mn-lt"/>
              </a:rPr>
              <a:t> The ontology ensures that the selected features in PCA align with industry standards and ESG priorities.</a:t>
            </a:r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855375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E39299-6591-EB5A-E221-3A59BCD4EF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89D6B-93DD-CCD9-F53F-422A571A4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589" y="251770"/>
            <a:ext cx="10994211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PCA Calculation with Ontology Enhancements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2CE1AA-14E3-DDEA-3E00-AE98904F16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60369"/>
            <a:ext cx="10635252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PCA Steps:</a:t>
            </a:r>
            <a:endParaRPr lang="en-US" dirty="0">
              <a:ea typeface="Roboto"/>
              <a:cs typeface="Roboto"/>
            </a:endParaRPr>
          </a:p>
          <a:p>
            <a:pPr marL="285750" indent="-285750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The same PCA process is followed (covariance matrix computation, eigenvalue decomposition).</a:t>
            </a:r>
            <a:endParaRPr lang="en-US" dirty="0">
              <a:ea typeface="Roboto"/>
              <a:cs typeface="Roboto"/>
            </a:endParaRPr>
          </a:p>
          <a:p>
            <a:pPr marL="285750" indent="-285750">
              <a:lnSpc>
                <a:spcPct val="100000"/>
              </a:lnSpc>
              <a:buFont typeface="Arial" panose="020F0502020204030204" pitchFamily="34" charset="0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 sz="2000" b="1" dirty="0">
                <a:ea typeface="+mn-lt"/>
                <a:cs typeface="+mn-lt"/>
              </a:rPr>
              <a:t>Ontology-Enhanced Interpretation:</a:t>
            </a:r>
            <a:r>
              <a:rPr lang="en-US" sz="2000" dirty="0">
                <a:ea typeface="+mn-lt"/>
                <a:cs typeface="+mn-lt"/>
              </a:rPr>
              <a:t> The resulting principal components are analyzed in the context of ESG categories, ensuring that the features contributing to each component are meaningful.</a:t>
            </a:r>
            <a:endParaRPr lang="en-US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endParaRPr lang="en-US" sz="20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Outcome</a:t>
            </a:r>
            <a:endParaRPr lang="en-US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dirty="0">
                <a:ea typeface="+mn-lt"/>
                <a:cs typeface="+mn-lt"/>
              </a:rPr>
              <a:t>More interpretable and actionable insights into ESG data.</a:t>
            </a:r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90901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C35338F-88FF-D637-C490-6BCF98A08BAA}"/>
              </a:ext>
            </a:extLst>
          </p:cNvPr>
          <p:cNvSpPr txBox="1"/>
          <p:nvPr/>
        </p:nvSpPr>
        <p:spPr>
          <a:xfrm>
            <a:off x="3200401" y="3014870"/>
            <a:ext cx="579119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 b="1">
                <a:latin typeface="Clancy"/>
              </a:rPr>
              <a:t>Project Overview</a:t>
            </a:r>
            <a:endParaRPr lang="en-US" sz="4800">
              <a:ea typeface="Roboto"/>
              <a:cs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5968338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61815A-59F9-4964-E19B-2BB515DA4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867B1-96F8-122B-6206-94B446B07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101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Variance Explained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2E270-A063-792B-32D7-2F9D9F38BD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271444"/>
            <a:ext cx="10635252" cy="477956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buNone/>
            </a:pPr>
            <a:r>
              <a:rPr lang="en-US" sz="2000" dirty="0">
                <a:ea typeface="+mn-lt"/>
                <a:cs typeface="+mn-lt"/>
              </a:rPr>
              <a:t>In </a:t>
            </a:r>
            <a:r>
              <a:rPr lang="en-US" sz="2000" b="1" dirty="0">
                <a:ea typeface="+mn-lt"/>
                <a:cs typeface="+mn-lt"/>
              </a:rPr>
              <a:t>Ontology-Driven PCA</a:t>
            </a:r>
            <a:r>
              <a:rPr lang="en-US" sz="2000" dirty="0">
                <a:ea typeface="+mn-lt"/>
                <a:cs typeface="+mn-lt"/>
              </a:rPr>
              <a:t>, the variance is distributed across multiple components to reflect real-world ESG complexities.</a:t>
            </a:r>
            <a:endParaRPr lang="en-US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PC1:</a:t>
            </a:r>
            <a:r>
              <a:rPr lang="en-US" sz="2000" dirty="0">
                <a:ea typeface="+mn-lt"/>
                <a:cs typeface="+mn-lt"/>
              </a:rPr>
              <a:t> Captures environmental sustainability metrics (e.g., </a:t>
            </a:r>
            <a:r>
              <a:rPr lang="en-US" sz="2000" b="1" dirty="0">
                <a:ea typeface="+mn-lt"/>
                <a:cs typeface="+mn-lt"/>
              </a:rPr>
              <a:t>GHG emissions</a:t>
            </a:r>
            <a:r>
              <a:rPr lang="en-US" sz="2000" dirty="0">
                <a:ea typeface="+mn-lt"/>
                <a:cs typeface="+mn-lt"/>
              </a:rPr>
              <a:t> and </a:t>
            </a:r>
            <a:r>
              <a:rPr lang="en-US" sz="2000" b="1" dirty="0">
                <a:ea typeface="+mn-lt"/>
                <a:cs typeface="+mn-lt"/>
              </a:rPr>
              <a:t>waste management</a:t>
            </a:r>
            <a:r>
              <a:rPr lang="en-US" sz="2000" dirty="0">
                <a:ea typeface="+mn-lt"/>
                <a:cs typeface="+mn-lt"/>
              </a:rPr>
              <a:t>).</a:t>
            </a:r>
            <a:endParaRPr lang="en-US" dirty="0">
              <a:ea typeface="Roboto"/>
              <a:cs typeface="Roboto"/>
            </a:endParaRPr>
          </a:p>
          <a:p>
            <a:pPr marL="342900" indent="-342900">
              <a:buFont typeface="Arial"/>
              <a:buChar char="•"/>
            </a:pPr>
            <a:endParaRPr lang="en-US" sz="2000" b="1" dirty="0"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PC2:</a:t>
            </a:r>
            <a:r>
              <a:rPr lang="en-US" sz="2000" dirty="0">
                <a:ea typeface="+mn-lt"/>
                <a:cs typeface="+mn-lt"/>
              </a:rPr>
              <a:t> Captures energy efficiency and </a:t>
            </a:r>
            <a:r>
              <a:rPr lang="en-US" sz="2000" b="1" dirty="0">
                <a:ea typeface="+mn-lt"/>
                <a:cs typeface="+mn-lt"/>
              </a:rPr>
              <a:t>health safety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endParaRPr lang="en-US" sz="2000" b="1" dirty="0"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PC3:</a:t>
            </a:r>
            <a:r>
              <a:rPr lang="en-US" sz="2000" dirty="0">
                <a:ea typeface="+mn-lt"/>
                <a:cs typeface="+mn-lt"/>
              </a:rPr>
              <a:t> Highlights </a:t>
            </a:r>
            <a:r>
              <a:rPr lang="en-US" sz="2000" b="1" dirty="0">
                <a:ea typeface="+mn-lt"/>
                <a:cs typeface="+mn-lt"/>
              </a:rPr>
              <a:t>workforce safety</a:t>
            </a:r>
            <a:r>
              <a:rPr lang="en-US" sz="2000" dirty="0">
                <a:ea typeface="+mn-lt"/>
                <a:cs typeface="+mn-lt"/>
              </a:rPr>
              <a:t> and </a:t>
            </a:r>
            <a:r>
              <a:rPr lang="en-US" sz="2000" b="1" dirty="0">
                <a:ea typeface="+mn-lt"/>
                <a:cs typeface="+mn-lt"/>
              </a:rPr>
              <a:t>water management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>
              <a:ea typeface="Roboto"/>
              <a:cs typeface="Roboto"/>
            </a:endParaRPr>
          </a:p>
          <a:p>
            <a:pPr marL="342900" indent="-342900">
              <a:buFont typeface="Arial"/>
              <a:buChar char="•"/>
            </a:pPr>
            <a:endParaRPr lang="en-US" sz="2000" b="1" dirty="0"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PC4:</a:t>
            </a:r>
            <a:r>
              <a:rPr lang="en-US" sz="2000" dirty="0">
                <a:ea typeface="+mn-lt"/>
                <a:cs typeface="+mn-lt"/>
              </a:rPr>
              <a:t> Focuses on the </a:t>
            </a:r>
            <a:r>
              <a:rPr lang="en-US" sz="2000" b="1" dirty="0">
                <a:ea typeface="+mn-lt"/>
                <a:cs typeface="+mn-lt"/>
              </a:rPr>
              <a:t>cross-cutting impact</a:t>
            </a:r>
            <a:r>
              <a:rPr lang="en-US" sz="2000" dirty="0">
                <a:ea typeface="+mn-lt"/>
                <a:cs typeface="+mn-lt"/>
              </a:rPr>
              <a:t> of environmental factors, especially </a:t>
            </a:r>
            <a:r>
              <a:rPr lang="en-US" sz="2000" b="1" dirty="0">
                <a:ea typeface="+mn-lt"/>
                <a:cs typeface="+mn-lt"/>
              </a:rPr>
              <a:t>GHG emissions</a:t>
            </a:r>
            <a:r>
              <a:rPr lang="en-US" sz="2000" dirty="0">
                <a:ea typeface="+mn-lt"/>
                <a:cs typeface="+mn-lt"/>
              </a:rPr>
              <a:t> and </a:t>
            </a:r>
            <a:r>
              <a:rPr lang="en-US" sz="2000" b="1" dirty="0">
                <a:ea typeface="+mn-lt"/>
                <a:cs typeface="+mn-lt"/>
              </a:rPr>
              <a:t>water management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ea typeface="+mn-lt"/>
              <a:cs typeface="+mn-lt"/>
            </a:endParaRPr>
          </a:p>
          <a:p>
            <a:pPr>
              <a:buNone/>
            </a:pPr>
            <a:r>
              <a:rPr lang="en-US" sz="2000" b="1" dirty="0">
                <a:ea typeface="+mn-lt"/>
                <a:cs typeface="+mn-lt"/>
              </a:rPr>
              <a:t>Outcome:</a:t>
            </a:r>
            <a:r>
              <a:rPr lang="en-US" sz="2000" dirty="0">
                <a:ea typeface="+mn-lt"/>
                <a:cs typeface="+mn-lt"/>
              </a:rPr>
              <a:t> More balanced and nuanced representation of ESG metrics.</a:t>
            </a:r>
            <a:endParaRPr lang="en-US" dirty="0">
              <a:ea typeface="Roboto"/>
              <a:cs typeface="Roboto"/>
            </a:endParaRPr>
          </a:p>
          <a:p>
            <a:pPr>
              <a:lnSpc>
                <a:spcPct val="100000"/>
              </a:lnSpc>
              <a:buNone/>
            </a:pPr>
            <a:endParaRPr lang="en-US" sz="2000" b="1" dirty="0"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ea typeface="+mn-lt"/>
              <a:cs typeface="Arial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ea typeface="+mn-lt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454891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460543-1B32-0AC0-6340-2AEEA6E76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4728D-8DAA-EFBF-D39D-337F4B376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101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Metric-Level Interpretation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8FE91A-A735-1F6A-385A-42F09E2EF2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258849"/>
            <a:ext cx="10509302" cy="477956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 sz="2000" b="1" dirty="0">
                <a:ea typeface="+mn-lt"/>
                <a:cs typeface="+mn-lt"/>
              </a:rPr>
              <a:t>Semiconductor :</a:t>
            </a:r>
          </a:p>
          <a:p>
            <a:pPr marL="285750" indent="-285750">
              <a:buFont typeface="Courier New" panose="020F0502020204030204" pitchFamily="34" charset="0"/>
              <a:buChar char="o"/>
            </a:pPr>
            <a:r>
              <a:rPr lang="en-US" sz="2000" b="1" dirty="0">
                <a:ea typeface="+mn-lt"/>
                <a:cs typeface="+mn-lt"/>
              </a:rPr>
              <a:t>PC1:</a:t>
            </a:r>
            <a:r>
              <a:rPr lang="en-US" sz="2000" dirty="0">
                <a:ea typeface="+mn-lt"/>
                <a:cs typeface="+mn-lt"/>
              </a:rPr>
              <a:t> Driven by </a:t>
            </a:r>
            <a:r>
              <a:rPr lang="en-US" sz="2000" b="1" dirty="0">
                <a:ea typeface="+mn-lt"/>
                <a:cs typeface="+mn-lt"/>
              </a:rPr>
              <a:t>Waste Management</a:t>
            </a:r>
            <a:r>
              <a:rPr lang="en-US" sz="2000" dirty="0">
                <a:ea typeface="+mn-lt"/>
                <a:cs typeface="+mn-lt"/>
              </a:rPr>
              <a:t> and </a:t>
            </a:r>
            <a:r>
              <a:rPr lang="en-US" sz="2000" b="1" dirty="0">
                <a:ea typeface="+mn-lt"/>
                <a:cs typeface="+mn-lt"/>
              </a:rPr>
              <a:t>GHG Emissions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 dirty="0">
              <a:ea typeface="Roboto"/>
              <a:cs typeface="Roboto"/>
            </a:endParaRPr>
          </a:p>
          <a:p>
            <a:pPr marL="285750" indent="-285750">
              <a:buFont typeface="Courier New" panose="020F0502020204030204" pitchFamily="34" charset="0"/>
              <a:buChar char="o"/>
            </a:pPr>
            <a:r>
              <a:rPr lang="en-US" sz="2000" b="1" dirty="0">
                <a:ea typeface="+mn-lt"/>
                <a:cs typeface="+mn-lt"/>
              </a:rPr>
              <a:t>PC2:</a:t>
            </a:r>
            <a:r>
              <a:rPr lang="en-US" sz="2000" dirty="0">
                <a:ea typeface="+mn-lt"/>
                <a:cs typeface="+mn-lt"/>
              </a:rPr>
              <a:t> Driven by </a:t>
            </a:r>
            <a:r>
              <a:rPr lang="en-US" sz="2000" b="1" dirty="0">
                <a:ea typeface="+mn-lt"/>
                <a:cs typeface="+mn-lt"/>
              </a:rPr>
              <a:t>Energy Management</a:t>
            </a:r>
            <a:r>
              <a:rPr lang="en-US" sz="2000" dirty="0">
                <a:ea typeface="+mn-lt"/>
                <a:cs typeface="+mn-lt"/>
              </a:rPr>
              <a:t> and </a:t>
            </a:r>
            <a:r>
              <a:rPr lang="en-US" sz="2000" b="1" dirty="0">
                <a:ea typeface="+mn-lt"/>
                <a:cs typeface="+mn-lt"/>
              </a:rPr>
              <a:t>Health Safety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 dirty="0">
              <a:ea typeface="Roboto"/>
              <a:cs typeface="Roboto"/>
            </a:endParaRPr>
          </a:p>
          <a:p>
            <a:pPr marL="285750" indent="-285750">
              <a:buFont typeface="Courier New" panose="020F0502020204030204" pitchFamily="34" charset="0"/>
              <a:buChar char="o"/>
            </a:pPr>
            <a:r>
              <a:rPr lang="en-US" sz="2000" b="1" dirty="0">
                <a:ea typeface="+mn-lt"/>
                <a:cs typeface="+mn-lt"/>
              </a:rPr>
              <a:t>PC3:</a:t>
            </a:r>
            <a:r>
              <a:rPr lang="en-US" sz="2000" dirty="0">
                <a:ea typeface="+mn-lt"/>
                <a:cs typeface="+mn-lt"/>
              </a:rPr>
              <a:t> Focused on </a:t>
            </a:r>
            <a:r>
              <a:rPr lang="en-US" sz="2000" b="1" dirty="0">
                <a:ea typeface="+mn-lt"/>
                <a:cs typeface="+mn-lt"/>
              </a:rPr>
              <a:t>Health Safety</a:t>
            </a:r>
            <a:r>
              <a:rPr lang="en-US" sz="2000" dirty="0">
                <a:ea typeface="+mn-lt"/>
                <a:cs typeface="+mn-lt"/>
              </a:rPr>
              <a:t> and </a:t>
            </a:r>
            <a:r>
              <a:rPr lang="en-US" sz="2000" b="1" dirty="0">
                <a:ea typeface="+mn-lt"/>
                <a:cs typeface="+mn-lt"/>
              </a:rPr>
              <a:t>Water Management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>
              <a:ea typeface="+mn-lt"/>
              <a:cs typeface="+mn-lt"/>
            </a:endParaRPr>
          </a:p>
          <a:p>
            <a:pPr marL="285750" indent="-285750">
              <a:buFont typeface="Courier New" panose="020F0502020204030204" pitchFamily="34" charset="0"/>
              <a:buChar char="o"/>
            </a:pPr>
            <a:r>
              <a:rPr lang="en-US" sz="2000" b="1" dirty="0">
                <a:ea typeface="+mn-lt"/>
                <a:cs typeface="+mn-lt"/>
              </a:rPr>
              <a:t>PC4:</a:t>
            </a:r>
            <a:r>
              <a:rPr lang="en-US" sz="2000" dirty="0">
                <a:ea typeface="+mn-lt"/>
                <a:cs typeface="+mn-lt"/>
              </a:rPr>
              <a:t> Focused on </a:t>
            </a:r>
            <a:r>
              <a:rPr lang="en-US" sz="2000" b="1" dirty="0">
                <a:ea typeface="+mn-lt"/>
                <a:cs typeface="+mn-lt"/>
              </a:rPr>
              <a:t>GHG Emissions</a:t>
            </a:r>
            <a:r>
              <a:rPr lang="en-US" sz="2000" dirty="0">
                <a:ea typeface="+mn-lt"/>
                <a:cs typeface="+mn-lt"/>
              </a:rPr>
              <a:t> and </a:t>
            </a:r>
            <a:r>
              <a:rPr lang="en-US" sz="2000" b="1" dirty="0">
                <a:ea typeface="+mn-lt"/>
                <a:cs typeface="+mn-lt"/>
              </a:rPr>
              <a:t>Water Management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  <a:p>
            <a:pPr marL="285750" indent="-285750">
              <a:buFont typeface="Courier New" panose="020F0502020204030204" pitchFamily="34" charset="0"/>
              <a:buChar char="o"/>
            </a:pPr>
            <a:endParaRPr lang="en-US" sz="2000" dirty="0">
              <a:ea typeface="+mn-lt"/>
              <a:cs typeface="+mn-lt"/>
            </a:endParaRPr>
          </a:p>
          <a:p>
            <a:pPr>
              <a:buNone/>
            </a:pPr>
            <a:r>
              <a:rPr lang="en-US" sz="2000" b="1" dirty="0">
                <a:ea typeface="+mn-lt"/>
                <a:cs typeface="+mn-lt"/>
              </a:rPr>
              <a:t>BioPharma :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buFont typeface="Courier New"/>
              <a:buChar char="o"/>
            </a:pPr>
            <a:r>
              <a:rPr lang="en-US" sz="2000" b="1" dirty="0">
                <a:ea typeface="+mn-lt"/>
                <a:cs typeface="+mn-lt"/>
              </a:rPr>
              <a:t>PC1:</a:t>
            </a:r>
            <a:r>
              <a:rPr lang="en-US" sz="2000" dirty="0">
                <a:ea typeface="+mn-lt"/>
                <a:cs typeface="+mn-lt"/>
              </a:rPr>
              <a:t> Dominated by </a:t>
            </a:r>
            <a:r>
              <a:rPr lang="en-US" sz="2000" b="1" dirty="0">
                <a:ea typeface="+mn-lt"/>
                <a:cs typeface="+mn-lt"/>
              </a:rPr>
              <a:t>Health Safety</a:t>
            </a:r>
            <a:r>
              <a:rPr lang="en-US" sz="2000" dirty="0">
                <a:ea typeface="+mn-lt"/>
                <a:cs typeface="+mn-lt"/>
              </a:rPr>
              <a:t> and </a:t>
            </a:r>
            <a:r>
              <a:rPr lang="en-US" sz="2000" b="1" dirty="0">
                <a:ea typeface="+mn-lt"/>
                <a:cs typeface="+mn-lt"/>
              </a:rPr>
              <a:t>Human Capital Development</a:t>
            </a:r>
            <a:r>
              <a:rPr lang="en-US" sz="2000" dirty="0">
                <a:ea typeface="+mn-lt"/>
                <a:cs typeface="+mn-lt"/>
              </a:rPr>
              <a:t> metrics.</a:t>
            </a:r>
            <a:endParaRPr lang="en-US" dirty="0">
              <a:ea typeface="Roboto"/>
              <a:cs typeface="Roboto"/>
            </a:endParaRPr>
          </a:p>
          <a:p>
            <a:pPr marL="285750" indent="-285750">
              <a:buFont typeface="Courier New"/>
              <a:buChar char="o"/>
            </a:pPr>
            <a:r>
              <a:rPr lang="en-US" sz="2000" b="1" dirty="0">
                <a:ea typeface="+mn-lt"/>
                <a:cs typeface="+mn-lt"/>
              </a:rPr>
              <a:t>PC2:</a:t>
            </a:r>
            <a:r>
              <a:rPr lang="en-US" sz="2000" dirty="0">
                <a:ea typeface="+mn-lt"/>
                <a:cs typeface="+mn-lt"/>
              </a:rPr>
              <a:t> Focuses on </a:t>
            </a:r>
            <a:r>
              <a:rPr lang="en-US" sz="2000" b="1" dirty="0">
                <a:ea typeface="+mn-lt"/>
                <a:cs typeface="+mn-lt"/>
              </a:rPr>
              <a:t>Business Ethics</a:t>
            </a:r>
            <a:r>
              <a:rPr lang="en-US" sz="2000" dirty="0">
                <a:ea typeface="+mn-lt"/>
                <a:cs typeface="+mn-lt"/>
              </a:rPr>
              <a:t> and </a:t>
            </a:r>
            <a:r>
              <a:rPr lang="en-US" sz="2000" b="1" dirty="0">
                <a:ea typeface="+mn-lt"/>
                <a:cs typeface="+mn-lt"/>
              </a:rPr>
              <a:t>Board Independence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>
              <a:ea typeface="Roboto"/>
              <a:cs typeface="Roboto"/>
            </a:endParaRPr>
          </a:p>
          <a:p>
            <a:pPr marL="285750" indent="-285750">
              <a:lnSpc>
                <a:spcPct val="100000"/>
              </a:lnSpc>
              <a:buFont typeface="Courier New" panose="020B0604020202020204" pitchFamily="34" charset="0"/>
              <a:buChar char="o"/>
            </a:pPr>
            <a:endParaRPr lang="en-US" sz="2000" dirty="0">
              <a:ea typeface="+mn-lt"/>
              <a:cs typeface="Arial"/>
            </a:endParaRPr>
          </a:p>
          <a:p>
            <a:pPr marL="285750" indent="-285750">
              <a:lnSpc>
                <a:spcPct val="100000"/>
              </a:lnSpc>
              <a:buFont typeface="Courier New" panose="020B0604020202020204" pitchFamily="34" charset="0"/>
              <a:buChar char="o"/>
            </a:pPr>
            <a:endParaRPr lang="en-US" sz="2000" dirty="0">
              <a:ea typeface="+mn-lt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651020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451C26-8A41-3B0B-34F8-A0FB9F91B7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E06A7-B1FC-7FF9-0B2E-97B9B71CFB6D}"/>
              </a:ext>
            </a:extLst>
          </p:cNvPr>
          <p:cNvSpPr>
            <a:spLocks noGrp="1"/>
          </p:cNvSpPr>
          <p:nvPr/>
        </p:nvSpPr>
        <p:spPr>
          <a:xfrm>
            <a:off x="3498109" y="2750516"/>
            <a:ext cx="5346101" cy="13507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>
              <a:latin typeface="Roboto"/>
              <a:ea typeface="Roboto"/>
              <a:cs typeface="Robo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9594AF2-1FC4-6118-A38B-FBBB21BAB9DF}"/>
              </a:ext>
            </a:extLst>
          </p:cNvPr>
          <p:cNvSpPr>
            <a:spLocks noGrp="1"/>
          </p:cNvSpPr>
          <p:nvPr/>
        </p:nvSpPr>
        <p:spPr>
          <a:xfrm>
            <a:off x="1323817" y="2786301"/>
            <a:ext cx="11064373" cy="130495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1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>
                <a:ea typeface="+mj-lt"/>
                <a:cs typeface="+mj-lt"/>
              </a:rPr>
              <a:t>Ontology-Driven PCA -</a:t>
            </a:r>
            <a:r>
              <a:rPr lang="en-US" sz="4400" b="1" dirty="0"/>
              <a:t> Key Observations</a:t>
            </a:r>
            <a:endParaRPr lang="en-US" sz="4400" dirty="0"/>
          </a:p>
          <a:p>
            <a:pPr marL="285750" indent="-285750">
              <a:buFont typeface="Arial"/>
              <a:buChar char="•"/>
            </a:pPr>
            <a:endParaRPr lang="en-US" sz="4400"/>
          </a:p>
          <a:p>
            <a:br>
              <a:rPr lang="en-US" sz="4400" dirty="0"/>
            </a:b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7531564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8826E1-2236-5498-CA11-D09AA5F547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557552-46EB-0A73-8F27-4DB6AF013B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257" y="340242"/>
            <a:ext cx="11312434" cy="5836721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GB" sz="2400" b="1" dirty="0">
                <a:ea typeface="+mn-lt"/>
                <a:cs typeface="+mn-lt"/>
              </a:rPr>
              <a:t>Semiconductor Industry:</a:t>
            </a:r>
            <a:endParaRPr lang="en-GB" sz="2400" dirty="0">
              <a:ea typeface="+mn-lt"/>
              <a:cs typeface="+mn-lt"/>
            </a:endParaRPr>
          </a:p>
          <a:p>
            <a:pPr marL="229870" lvl="1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GB" b="1" dirty="0">
                <a:ea typeface="+mn-lt"/>
                <a:cs typeface="+mn-lt"/>
              </a:rPr>
              <a:t>PC1:</a:t>
            </a:r>
            <a:r>
              <a:rPr lang="en-GB" dirty="0">
                <a:ea typeface="+mn-lt"/>
                <a:cs typeface="+mn-lt"/>
              </a:rPr>
              <a:t> Emphasizes </a:t>
            </a:r>
            <a:r>
              <a:rPr lang="en-GB" b="1" dirty="0">
                <a:ea typeface="+mn-lt"/>
                <a:cs typeface="+mn-lt"/>
              </a:rPr>
              <a:t>waste management</a:t>
            </a:r>
            <a:r>
              <a:rPr lang="en-GB" dirty="0">
                <a:ea typeface="+mn-lt"/>
                <a:cs typeface="+mn-lt"/>
              </a:rPr>
              <a:t> and </a:t>
            </a:r>
            <a:r>
              <a:rPr lang="en-GB" b="1" dirty="0">
                <a:ea typeface="+mn-lt"/>
                <a:cs typeface="+mn-lt"/>
              </a:rPr>
              <a:t>GHG emissions</a:t>
            </a:r>
            <a:r>
              <a:rPr lang="en-GB" dirty="0">
                <a:ea typeface="+mn-lt"/>
                <a:cs typeface="+mn-lt"/>
              </a:rPr>
              <a:t> (environmental sustainability).</a:t>
            </a:r>
            <a:endParaRPr lang="en-GB" dirty="0">
              <a:ea typeface="Roboto"/>
              <a:cs typeface="Roboto"/>
            </a:endParaRPr>
          </a:p>
          <a:p>
            <a:pPr marL="229870" lvl="1">
              <a:lnSpc>
                <a:spcPct val="150000"/>
              </a:lnSpc>
              <a:buFont typeface="Arial" panose="020F0502020204030204" pitchFamily="34" charset="0"/>
              <a:buChar char="•"/>
            </a:pPr>
            <a:r>
              <a:rPr lang="en-GB" b="1" dirty="0">
                <a:ea typeface="+mn-lt"/>
                <a:cs typeface="+mn-lt"/>
              </a:rPr>
              <a:t>PC2:</a:t>
            </a:r>
            <a:r>
              <a:rPr lang="en-GB" dirty="0">
                <a:ea typeface="+mn-lt"/>
                <a:cs typeface="+mn-lt"/>
              </a:rPr>
              <a:t> Highlights </a:t>
            </a:r>
            <a:r>
              <a:rPr lang="en-GB" b="1" dirty="0">
                <a:ea typeface="+mn-lt"/>
                <a:cs typeface="+mn-lt"/>
              </a:rPr>
              <a:t>energy management</a:t>
            </a:r>
            <a:r>
              <a:rPr lang="en-GB" dirty="0">
                <a:ea typeface="+mn-lt"/>
                <a:cs typeface="+mn-lt"/>
              </a:rPr>
              <a:t> and </a:t>
            </a:r>
            <a:r>
              <a:rPr lang="en-GB" b="1" dirty="0">
                <a:ea typeface="+mn-lt"/>
                <a:cs typeface="+mn-lt"/>
              </a:rPr>
              <a:t>health safety</a:t>
            </a:r>
            <a:r>
              <a:rPr lang="en-GB" dirty="0">
                <a:ea typeface="+mn-lt"/>
                <a:cs typeface="+mn-lt"/>
              </a:rPr>
              <a:t> (operational responsibility).</a:t>
            </a:r>
            <a:endParaRPr lang="en-GB" dirty="0">
              <a:ea typeface="Roboto"/>
              <a:cs typeface="Roboto"/>
            </a:endParaRPr>
          </a:p>
          <a:p>
            <a:pPr marL="229870" lvl="1">
              <a:lnSpc>
                <a:spcPct val="150000"/>
              </a:lnSpc>
              <a:buFont typeface="Arial" panose="020F0502020204030204" pitchFamily="34" charset="0"/>
              <a:buChar char="•"/>
            </a:pPr>
            <a:r>
              <a:rPr lang="en-GB" b="1" dirty="0">
                <a:ea typeface="+mn-lt"/>
                <a:cs typeface="+mn-lt"/>
              </a:rPr>
              <a:t>PC3:</a:t>
            </a:r>
            <a:r>
              <a:rPr lang="en-GB" dirty="0">
                <a:ea typeface="+mn-lt"/>
                <a:cs typeface="+mn-lt"/>
              </a:rPr>
              <a:t> Focuses on </a:t>
            </a:r>
            <a:r>
              <a:rPr lang="en-GB" b="1" dirty="0">
                <a:ea typeface="+mn-lt"/>
                <a:cs typeface="+mn-lt"/>
              </a:rPr>
              <a:t>workplace safety</a:t>
            </a:r>
            <a:r>
              <a:rPr lang="en-GB" dirty="0">
                <a:ea typeface="+mn-lt"/>
                <a:cs typeface="+mn-lt"/>
              </a:rPr>
              <a:t> and </a:t>
            </a:r>
            <a:r>
              <a:rPr lang="en-GB" b="1" dirty="0">
                <a:ea typeface="+mn-lt"/>
                <a:cs typeface="+mn-lt"/>
              </a:rPr>
              <a:t>water management</a:t>
            </a:r>
            <a:r>
              <a:rPr lang="en-GB" dirty="0">
                <a:ea typeface="+mn-lt"/>
                <a:cs typeface="+mn-lt"/>
              </a:rPr>
              <a:t> (social responsibility).</a:t>
            </a:r>
            <a:endParaRPr lang="en-GB" dirty="0">
              <a:ea typeface="Roboto"/>
              <a:cs typeface="Roboto"/>
            </a:endParaRPr>
          </a:p>
          <a:p>
            <a:pPr marL="229870" lvl="1">
              <a:lnSpc>
                <a:spcPct val="150000"/>
              </a:lnSpc>
              <a:buFont typeface="Arial" panose="020F0502020204030204" pitchFamily="34" charset="0"/>
              <a:buChar char="•"/>
            </a:pPr>
            <a:r>
              <a:rPr lang="en-GB" b="1" dirty="0">
                <a:ea typeface="+mn-lt"/>
                <a:cs typeface="+mn-lt"/>
              </a:rPr>
              <a:t>PC4:</a:t>
            </a:r>
            <a:r>
              <a:rPr lang="en-GB" dirty="0">
                <a:ea typeface="+mn-lt"/>
                <a:cs typeface="+mn-lt"/>
              </a:rPr>
              <a:t> Focuses on </a:t>
            </a:r>
            <a:r>
              <a:rPr lang="en-GB" b="1" dirty="0">
                <a:ea typeface="+mn-lt"/>
                <a:cs typeface="+mn-lt"/>
              </a:rPr>
              <a:t>GHG emissions</a:t>
            </a:r>
            <a:r>
              <a:rPr lang="en-GB" dirty="0">
                <a:ea typeface="+mn-lt"/>
                <a:cs typeface="+mn-lt"/>
              </a:rPr>
              <a:t> and </a:t>
            </a:r>
            <a:r>
              <a:rPr lang="en-GB" b="1" dirty="0">
                <a:ea typeface="+mn-lt"/>
                <a:cs typeface="+mn-lt"/>
              </a:rPr>
              <a:t>water management</a:t>
            </a:r>
            <a:r>
              <a:rPr lang="en-GB" dirty="0">
                <a:ea typeface="+mn-lt"/>
                <a:cs typeface="+mn-lt"/>
              </a:rPr>
              <a:t>, showing multi-dimensional complexity.</a:t>
            </a:r>
          </a:p>
          <a:p>
            <a:pPr>
              <a:lnSpc>
                <a:spcPct val="100000"/>
              </a:lnSpc>
            </a:pPr>
            <a:r>
              <a:rPr lang="en-GB" sz="2400" b="1" dirty="0">
                <a:ea typeface="+mn-lt"/>
                <a:cs typeface="+mn-lt"/>
              </a:rPr>
              <a:t>Outcome:</a:t>
            </a:r>
            <a:r>
              <a:rPr lang="en-GB" sz="2400" dirty="0">
                <a:ea typeface="+mn-lt"/>
                <a:cs typeface="+mn-lt"/>
              </a:rPr>
              <a:t> No single dominant component, allowing a multi-dimensional view of ESG factors.</a:t>
            </a:r>
          </a:p>
          <a:p>
            <a:pPr>
              <a:lnSpc>
                <a:spcPct val="100000"/>
              </a:lnSpc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44129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247DA2-7FA1-1430-790B-FEE6143CC7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DE505-5062-6137-B528-25C594B87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424" y="251770"/>
            <a:ext cx="11082376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Ontology-Driven PCA - Actionable Insights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CBF67-7604-8CC3-0DAF-46C18A50D9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60369"/>
            <a:ext cx="10635252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 sz="2000" b="1">
                <a:ea typeface="+mn-lt"/>
                <a:cs typeface="+mn-lt"/>
              </a:rPr>
              <a:t>Better Interpretability:</a:t>
            </a:r>
            <a:r>
              <a:rPr lang="en-US" sz="2000">
                <a:ea typeface="+mn-lt"/>
                <a:cs typeface="+mn-lt"/>
              </a:rPr>
              <a:t> Results are aligned with ESG categories, making them more relevant to stakeholders.</a:t>
            </a:r>
            <a:endParaRPr lang="en-US">
              <a:ea typeface="Roboto"/>
              <a:cs typeface="Roboto"/>
            </a:endParaRPr>
          </a:p>
          <a:p>
            <a:pPr marL="285750" indent="-285750">
              <a:lnSpc>
                <a:spcPct val="100000"/>
              </a:lnSpc>
              <a:buFont typeface="Arial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 sz="2000" b="1">
                <a:ea typeface="+mn-lt"/>
                <a:cs typeface="+mn-lt"/>
              </a:rPr>
              <a:t>Enhanced Decision Making:</a:t>
            </a:r>
            <a:r>
              <a:rPr lang="en-US" sz="2000">
                <a:ea typeface="+mn-lt"/>
                <a:cs typeface="+mn-lt"/>
              </a:rPr>
              <a:t> ESG decision-making is improved with clearer insights into which ESG factors (e.g., emissions, workforce safety) drive risk and opportunity.</a:t>
            </a:r>
            <a:endParaRPr lang="en-US"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Arial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 sz="2000" b="1">
                <a:ea typeface="+mn-lt"/>
                <a:cs typeface="+mn-lt"/>
              </a:rPr>
              <a:t>Visualization:</a:t>
            </a:r>
            <a:r>
              <a:rPr lang="en-US" sz="2000" dirty="0">
                <a:ea typeface="+mn-lt"/>
                <a:cs typeface="+mn-lt"/>
              </a:rPr>
              <a:t> </a:t>
            </a:r>
            <a:r>
              <a:rPr lang="en-US" sz="2000" b="1">
                <a:ea typeface="+mn-lt"/>
                <a:cs typeface="+mn-lt"/>
              </a:rPr>
              <a:t>PCA Biplot</a:t>
            </a:r>
            <a:r>
              <a:rPr lang="en-US" sz="2000">
                <a:ea typeface="+mn-lt"/>
                <a:cs typeface="+mn-lt"/>
              </a:rPr>
              <a:t> and </a:t>
            </a:r>
            <a:r>
              <a:rPr lang="en-US" sz="2000" b="1">
                <a:ea typeface="+mn-lt"/>
                <a:cs typeface="+mn-lt"/>
              </a:rPr>
              <a:t>Clustering Analysis</a:t>
            </a:r>
            <a:r>
              <a:rPr lang="en-US" sz="2000">
                <a:ea typeface="+mn-lt"/>
                <a:cs typeface="+mn-lt"/>
              </a:rPr>
              <a:t> showing company groupings based on ESG performance and strategy.</a:t>
            </a:r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450363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B6B2DE-7502-FC85-5718-6B577F3692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F5E13-9823-2EDC-54AC-DAC6B50C2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38415"/>
            <a:ext cx="11082376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Baseline PCA vs. Ontology-Driven PCA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36225-DB1F-DC94-4716-9FA50A5CCF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60369"/>
            <a:ext cx="10635252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000" b="1">
                <a:ea typeface="+mn-lt"/>
                <a:cs typeface="+mn-lt"/>
              </a:rPr>
              <a:t>Traditional PCA:</a:t>
            </a:r>
            <a:endParaRPr lang="en-US">
              <a:ea typeface="+mn-lt"/>
              <a:cs typeface="+mn-lt"/>
            </a:endParaRPr>
          </a:p>
          <a:p>
            <a:pPr marL="229870" lvl="1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 sz="2000">
                <a:ea typeface="+mn-lt"/>
                <a:cs typeface="+mn-lt"/>
              </a:rPr>
              <a:t>Focuses purely on statistical variance.</a:t>
            </a:r>
            <a:endParaRPr lang="en-US">
              <a:ea typeface="+mn-lt"/>
              <a:cs typeface="+mn-lt"/>
            </a:endParaRPr>
          </a:p>
          <a:p>
            <a:pPr marL="229870" lvl="1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Identifies dominant features based on raw data.</a:t>
            </a:r>
            <a:endParaRPr lang="en-US" dirty="0">
              <a:ea typeface="Roboto"/>
              <a:cs typeface="Roboto"/>
            </a:endParaRPr>
          </a:p>
          <a:p>
            <a:pPr marL="229870" lvl="1">
              <a:lnSpc>
                <a:spcPct val="100000"/>
              </a:lnSpc>
              <a:buFont typeface="Arial" panose="020F0502020204030204" pitchFamily="34" charset="0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b="1">
                <a:ea typeface="+mn-lt"/>
                <a:cs typeface="+mn-lt"/>
              </a:rPr>
              <a:t>Ontology-Driven PCA:</a:t>
            </a:r>
            <a:endParaRPr lang="en-US">
              <a:ea typeface="+mn-lt"/>
              <a:cs typeface="+mn-lt"/>
            </a:endParaRPr>
          </a:p>
          <a:p>
            <a:pPr marL="229870" lvl="1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 sz="2000">
                <a:ea typeface="+mn-lt"/>
                <a:cs typeface="+mn-lt"/>
              </a:rPr>
              <a:t>Integrates semantic ESG knowledge to improve interpretability.</a:t>
            </a:r>
            <a:endParaRPr lang="en-US">
              <a:ea typeface="Roboto"/>
              <a:cs typeface="Roboto"/>
            </a:endParaRPr>
          </a:p>
          <a:p>
            <a:pPr marL="229870" lvl="1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 sz="2000">
                <a:ea typeface="+mn-lt"/>
                <a:cs typeface="+mn-lt"/>
              </a:rPr>
              <a:t>Aligns results with real-world ESG concerns (Environmental, Social, Governance).</a:t>
            </a:r>
            <a:endParaRPr lang="en-US">
              <a:ea typeface="Roboto"/>
              <a:cs typeface="Roboto"/>
            </a:endParaRPr>
          </a:p>
          <a:p>
            <a:pPr marL="229870" lvl="1">
              <a:lnSpc>
                <a:spcPct val="100000"/>
              </a:lnSpc>
              <a:buFont typeface="Arial" panose="020F0502020204030204" pitchFamily="34" charset="0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b="1">
                <a:ea typeface="+mn-lt"/>
                <a:cs typeface="+mn-lt"/>
              </a:rPr>
              <a:t>Outcome:</a:t>
            </a:r>
            <a:r>
              <a:rPr lang="en-US" sz="2000">
                <a:ea typeface="+mn-lt"/>
                <a:cs typeface="+mn-lt"/>
              </a:rPr>
              <a:t> Ontology-driven PCA offers more actionable insights, making the results more relevant for ESG risk analysis.</a:t>
            </a:r>
            <a:endParaRPr lang="en-US"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Arial" panose="020F050202020403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5641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555E4C-547A-4DB7-531A-1347D735D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760FE-7381-D254-7033-DB374C3F8087}"/>
              </a:ext>
            </a:extLst>
          </p:cNvPr>
          <p:cNvSpPr>
            <a:spLocks noGrp="1"/>
          </p:cNvSpPr>
          <p:nvPr/>
        </p:nvSpPr>
        <p:spPr>
          <a:xfrm>
            <a:off x="3498109" y="2750516"/>
            <a:ext cx="5346101" cy="13507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>
              <a:latin typeface="Roboto"/>
              <a:ea typeface="Roboto"/>
              <a:cs typeface="Robo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AC6B7D6-7716-A674-4EAD-789A8C7D24A3}"/>
              </a:ext>
            </a:extLst>
          </p:cNvPr>
          <p:cNvSpPr>
            <a:spLocks noGrp="1"/>
          </p:cNvSpPr>
          <p:nvPr/>
        </p:nvSpPr>
        <p:spPr>
          <a:xfrm>
            <a:off x="1785315" y="2747556"/>
            <a:ext cx="8786451" cy="134897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1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b="1" dirty="0">
                <a:ea typeface="+mj-lt"/>
                <a:cs typeface="+mj-lt"/>
              </a:rPr>
              <a:t>Website Demo</a:t>
            </a:r>
            <a:endParaRPr lang="en-US" dirty="0"/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6378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CC624B-EBAA-D583-D741-D9E0116137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29140-8B76-CF47-9ECB-145DAD77ADAB}"/>
              </a:ext>
            </a:extLst>
          </p:cNvPr>
          <p:cNvSpPr>
            <a:spLocks noGrp="1"/>
          </p:cNvSpPr>
          <p:nvPr/>
        </p:nvSpPr>
        <p:spPr>
          <a:xfrm>
            <a:off x="3498109" y="2750516"/>
            <a:ext cx="5346101" cy="13507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>
              <a:latin typeface="Roboto"/>
              <a:ea typeface="Roboto"/>
              <a:cs typeface="Roboto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80D2E05-0429-FA1B-AEFF-495B3FFE09D9}"/>
              </a:ext>
            </a:extLst>
          </p:cNvPr>
          <p:cNvSpPr>
            <a:spLocks noGrp="1"/>
          </p:cNvSpPr>
          <p:nvPr/>
        </p:nvSpPr>
        <p:spPr>
          <a:xfrm>
            <a:off x="1785315" y="2747556"/>
            <a:ext cx="8786451" cy="134897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1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b="1" dirty="0">
                <a:ea typeface="+mj-lt"/>
                <a:cs typeface="+mj-lt"/>
              </a:rPr>
              <a:t>Overview of Sprint 3</a:t>
            </a:r>
            <a:endParaRPr lang="en-US" dirty="0"/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674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D04CD2-CE0C-3767-B800-9BCAA650FC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BB5C9-DBFC-ECD5-08D6-32DEF474B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234" y="303286"/>
            <a:ext cx="10660566" cy="159355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600" b="1" dirty="0">
                <a:latin typeface="+mn-lt"/>
              </a:rPr>
              <a:t>Planned Approach &amp; Steps: (to change)</a:t>
            </a:r>
            <a:br>
              <a:rPr lang="en-US" sz="3600" dirty="0"/>
            </a:br>
            <a:endParaRPr lang="en-AU" sz="36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BA31D-228B-B3E2-48A8-107A4C0D39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234" y="1582100"/>
            <a:ext cx="9571383" cy="4242704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None/>
            </a:pPr>
            <a:r>
              <a:rPr lang="en-US" sz="2000" b="1"/>
              <a:t>Feature Selection &amp; PCA</a:t>
            </a:r>
            <a:endParaRPr lang="en-US" sz="2000">
              <a:ea typeface="Roboto"/>
              <a:cs typeface="Roboto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2000"/>
              <a:t>Apply PCA on normalized ESG metrics to derive key risk/opportunity factors.</a:t>
            </a:r>
            <a:endParaRPr lang="en-US" sz="2000">
              <a:ea typeface="Roboto"/>
              <a:cs typeface="Roboto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2000"/>
              <a:t>Compare baseline PCA vs. ontology-enhanced PCA, ensuring ESG relevance.</a:t>
            </a:r>
            <a:endParaRPr lang="en-US" sz="2000">
              <a:ea typeface="Roboto"/>
              <a:cs typeface="Roboto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2000"/>
              <a:t>Check explained variance to pick optimal principal components.</a:t>
            </a:r>
            <a:endParaRPr lang="en-US" sz="2000">
              <a:ea typeface="Roboto"/>
              <a:cs typeface="Roboto"/>
            </a:endParaRPr>
          </a:p>
          <a:p>
            <a:pPr>
              <a:buNone/>
            </a:pPr>
            <a:endParaRPr lang="en-US" sz="2000">
              <a:ea typeface="Roboto"/>
              <a:cs typeface="Roboto"/>
            </a:endParaRPr>
          </a:p>
          <a:p>
            <a:pPr>
              <a:buNone/>
            </a:pPr>
            <a:r>
              <a:rPr lang="en-US" sz="2000" b="1"/>
              <a:t>Knowledge Graph (KG) Integration</a:t>
            </a:r>
            <a:endParaRPr lang="en-US" sz="2000">
              <a:ea typeface="Roboto"/>
              <a:cs typeface="Roboto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2000"/>
              <a:t>Incorporate ontology-based KGs for industry-specific ESG relationships.</a:t>
            </a:r>
            <a:endParaRPr lang="en-US" sz="2000">
              <a:ea typeface="Roboto"/>
              <a:cs typeface="Roboto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2000"/>
              <a:t>Align PCA outputs with domain knowledge to improve feature interpretability.</a:t>
            </a:r>
            <a:endParaRPr lang="en-US" sz="2000">
              <a:ea typeface="Roboto"/>
              <a:cs typeface="Roboto"/>
            </a:endParaRPr>
          </a:p>
          <a:p>
            <a:pPr>
              <a:buFont typeface="Arial,Sans-Serif"/>
              <a:buChar char="•"/>
            </a:pPr>
            <a:endParaRPr lang="en-US" sz="2000">
              <a:ea typeface="Roboto"/>
              <a:cs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042810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7B62D-B6F9-0082-F1F7-12DEBB8F5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91033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88CF1-2165-491D-9618-5A7E83A53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833" y="329609"/>
            <a:ext cx="10885967" cy="5730949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342900" indent="-342900">
              <a:buFont typeface="Arial" panose="020F0502020204030204" pitchFamily="34" charset="0"/>
              <a:buChar char="•"/>
            </a:pPr>
            <a:endParaRPr lang="en-AU" sz="2400" b="1">
              <a:ea typeface="Roboto"/>
              <a:cs typeface="Roboto"/>
            </a:endParaRPr>
          </a:p>
          <a:p>
            <a:pPr>
              <a:buNone/>
            </a:pPr>
            <a:r>
              <a:rPr lang="en-AU" sz="2400" b="1"/>
              <a:t>1)ESG Data Complexity &amp; Challenges</a:t>
            </a:r>
            <a:endParaRPr lang="en-AU" sz="2400" b="1">
              <a:ea typeface="Roboto"/>
              <a:cs typeface="Roboto"/>
            </a:endParaRPr>
          </a:p>
          <a:p>
            <a:pPr>
              <a:buNone/>
            </a:pPr>
            <a:endParaRPr lang="en-AU" sz="2400" b="1">
              <a:ea typeface="Roboto"/>
              <a:cs typeface="Roboto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sz="21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sz="21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sz="2100"/>
          </a:p>
          <a:p>
            <a:pPr>
              <a:buNone/>
            </a:pPr>
            <a:r>
              <a:rPr lang="en-AU" sz="2100" b="1"/>
              <a:t>2)Our Proposed Solution</a:t>
            </a:r>
            <a:r>
              <a:rPr lang="en-AU" sz="2100"/>
              <a:t>: </a:t>
            </a:r>
            <a:r>
              <a:rPr lang="en-AU" sz="2100" b="1"/>
              <a:t>Ontology-Enhanced PCA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100" b="1"/>
              <a:t>Ontology for Consistency:</a:t>
            </a:r>
            <a:r>
              <a:rPr lang="en-AU" sz="2100"/>
              <a:t> </a:t>
            </a:r>
            <a:r>
              <a:rPr lang="en-AU" sz="2100">
                <a:ea typeface="+mn-lt"/>
                <a:cs typeface="+mn-lt"/>
              </a:rPr>
              <a:t>We use an ontology to unify ESG metrics and harmonize definitions across industries.</a:t>
            </a:r>
            <a:endParaRPr lang="en-AU" sz="2100">
              <a:ea typeface="Roboto"/>
              <a:cs typeface="Roboto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100" b="1"/>
              <a:t>PCA for Efficiency: </a:t>
            </a:r>
            <a:r>
              <a:rPr lang="en-AU" sz="2100">
                <a:ea typeface="+mn-lt"/>
                <a:cs typeface="+mn-lt"/>
              </a:rPr>
              <a:t>Dimensionality reduction pinpoints the most influential ESG factors, improving interpretability.</a:t>
            </a:r>
            <a:endParaRPr lang="en-AU" sz="2100" b="1">
              <a:ea typeface="Roboto"/>
              <a:cs typeface="Roboto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100" b="1" err="1"/>
              <a:t>Eurofidai</a:t>
            </a:r>
            <a:r>
              <a:rPr lang="en-AU" sz="2100" b="1"/>
              <a:t> ESG Dataset: </a:t>
            </a:r>
            <a:r>
              <a:rPr lang="en-AU" sz="2100">
                <a:ea typeface="+mn-lt"/>
                <a:cs typeface="+mn-lt"/>
              </a:rPr>
              <a:t>Offers real-world, multi-industry metrics—ideal for validating our approach and testing robust solutions.</a:t>
            </a:r>
            <a:endParaRPr lang="en-AU" sz="2100" b="1">
              <a:ea typeface="Roboto"/>
              <a:cs typeface="Robot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CE9BC8-9BA0-3709-0DE2-62D5470B726A}"/>
              </a:ext>
            </a:extLst>
          </p:cNvPr>
          <p:cNvSpPr txBox="1"/>
          <p:nvPr/>
        </p:nvSpPr>
        <p:spPr>
          <a:xfrm>
            <a:off x="834887" y="1345096"/>
            <a:ext cx="3750365" cy="100796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100">
                <a:ea typeface="Roboto"/>
                <a:cs typeface="Roboto"/>
              </a:rPr>
              <a:t>Inconsistent Reporting</a:t>
            </a:r>
            <a:endParaRPr lang="en-US">
              <a:ea typeface="Roboto"/>
              <a:cs typeface="Roboto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100">
                <a:ea typeface="Roboto"/>
                <a:cs typeface="Roboto"/>
              </a:rPr>
              <a:t>High Dimensionality</a:t>
            </a:r>
            <a:endParaRPr lang="en-US">
              <a:ea typeface="Roboto"/>
              <a:cs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193501-BDC7-EA80-EF9E-8E200852674E}"/>
              </a:ext>
            </a:extLst>
          </p:cNvPr>
          <p:cNvSpPr txBox="1"/>
          <p:nvPr/>
        </p:nvSpPr>
        <p:spPr>
          <a:xfrm>
            <a:off x="5261113" y="1345095"/>
            <a:ext cx="4293704" cy="18697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AU" sz="2100">
                <a:ea typeface="Roboto"/>
                <a:cs typeface="Roboto"/>
              </a:rPr>
              <a:t>Cross-Industry Comparability</a:t>
            </a:r>
            <a:endParaRPr lang="en-US" sz="2100">
              <a:ea typeface="Roboto"/>
              <a:cs typeface="Roboto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AU" sz="2100">
                <a:ea typeface="Roboto"/>
                <a:cs typeface="Roboto"/>
              </a:rPr>
              <a:t>Outliers &amp; Missing Data</a:t>
            </a:r>
            <a:endParaRPr lang="en-US" sz="2100">
              <a:ea typeface="Roboto"/>
              <a:cs typeface="Roboto"/>
            </a:endParaRPr>
          </a:p>
          <a:p>
            <a:pPr>
              <a:lnSpc>
                <a:spcPct val="150000"/>
              </a:lnSpc>
            </a:pPr>
            <a:endParaRPr lang="en-AU" sz="2100">
              <a:ea typeface="Roboto"/>
              <a:cs typeface="Roboto"/>
            </a:endParaRPr>
          </a:p>
          <a:p>
            <a:endParaRPr lang="en-US" sz="2100">
              <a:ea typeface="Roboto"/>
              <a:cs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789484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86018F-AF5C-C094-DB69-27BB990FBC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53190-9A95-2C8A-1DD2-AF406FAE7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833" y="329609"/>
            <a:ext cx="10885967" cy="573094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AU" sz="4400" b="1" dirty="0">
                <a:ea typeface="+mn-lt"/>
                <a:cs typeface="+mn-lt"/>
              </a:rPr>
              <a:t>Overview of PCA</a:t>
            </a:r>
            <a:endParaRPr lang="en-AU" sz="3000" b="1" dirty="0">
              <a:ea typeface="Roboto"/>
              <a:cs typeface="Roboto"/>
            </a:endParaRPr>
          </a:p>
          <a:p>
            <a:pPr>
              <a:buNone/>
            </a:pPr>
            <a:endParaRPr lang="en-AU" sz="2400" b="1" dirty="0">
              <a:latin typeface="Roboto"/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AU" sz="2400" b="1" dirty="0">
                <a:latin typeface="Roboto"/>
                <a:ea typeface="+mn-lt"/>
                <a:cs typeface="+mn-lt"/>
              </a:rPr>
              <a:t>Principal Component Analysis (PCA):</a:t>
            </a:r>
            <a:r>
              <a:rPr lang="en-AU" sz="2400" dirty="0">
                <a:latin typeface="Roboto"/>
                <a:ea typeface="+mn-lt"/>
                <a:cs typeface="+mn-lt"/>
              </a:rPr>
              <a:t> </a:t>
            </a:r>
            <a:endParaRPr lang="en-AU">
              <a:ea typeface="Roboto"/>
              <a:cs typeface="Roboto"/>
            </a:endParaRPr>
          </a:p>
          <a:p>
            <a:pPr marL="285750" indent="-285750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AU" sz="2000" dirty="0">
                <a:latin typeface="Roboto"/>
                <a:ea typeface="+mn-lt"/>
                <a:cs typeface="+mn-lt"/>
              </a:rPr>
              <a:t>A statistical technique for reducing the dimensionality of large datasets while retaining as much variance as possible.</a:t>
            </a:r>
            <a:endParaRPr lang="en-AU">
              <a:ea typeface="Roboto"/>
              <a:cs typeface="Roboto"/>
            </a:endParaRPr>
          </a:p>
          <a:p>
            <a:pPr marL="285750" indent="-285750">
              <a:lnSpc>
                <a:spcPct val="100000"/>
              </a:lnSpc>
              <a:buFont typeface="Arial"/>
              <a:buChar char="•"/>
            </a:pPr>
            <a:endParaRPr lang="en-AU" sz="2000" dirty="0">
              <a:latin typeface="Roboto"/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AU" sz="2400" b="1" dirty="0">
                <a:latin typeface="Roboto"/>
                <a:ea typeface="+mn-lt"/>
                <a:cs typeface="+mn-lt"/>
              </a:rPr>
              <a:t>Objective of PCA:</a:t>
            </a:r>
            <a:endParaRPr lang="en-AU" sz="2400" dirty="0">
              <a:latin typeface="Roboto"/>
              <a:ea typeface="Roboto Bold"/>
              <a:cs typeface="Roboto Bold"/>
            </a:endParaRPr>
          </a:p>
          <a:p>
            <a:pPr marL="285750" indent="-285750">
              <a:lnSpc>
                <a:spcPct val="100000"/>
              </a:lnSpc>
              <a:buFont typeface="Arial"/>
              <a:buChar char="•"/>
            </a:pPr>
            <a:r>
              <a:rPr lang="en-AU" sz="2000" b="1" dirty="0">
                <a:ea typeface="+mn-lt"/>
                <a:cs typeface="+mn-lt"/>
              </a:rPr>
              <a:t>Semiconductor</a:t>
            </a:r>
            <a:r>
              <a:rPr lang="en-AU" sz="2000" dirty="0">
                <a:ea typeface="+mn-lt"/>
                <a:cs typeface="+mn-lt"/>
              </a:rPr>
              <a:t> and </a:t>
            </a:r>
            <a:r>
              <a:rPr lang="en-AU" sz="2000" b="1" dirty="0">
                <a:ea typeface="+mn-lt"/>
                <a:cs typeface="+mn-lt"/>
              </a:rPr>
              <a:t>Biopharma</a:t>
            </a:r>
            <a:r>
              <a:rPr lang="en-AU" sz="2000" dirty="0">
                <a:ea typeface="+mn-lt"/>
                <a:cs typeface="+mn-lt"/>
              </a:rPr>
              <a:t> industries are </a:t>
            </a:r>
            <a:r>
              <a:rPr lang="en-AU" sz="2000" dirty="0" err="1">
                <a:ea typeface="+mn-lt"/>
                <a:cs typeface="+mn-lt"/>
              </a:rPr>
              <a:t>analyzed</a:t>
            </a:r>
            <a:r>
              <a:rPr lang="en-AU" sz="2000" dirty="0">
                <a:ea typeface="+mn-lt"/>
                <a:cs typeface="+mn-lt"/>
              </a:rPr>
              <a:t> using </a:t>
            </a:r>
            <a:r>
              <a:rPr lang="en-AU" sz="2000" b="1" dirty="0">
                <a:ea typeface="+mn-lt"/>
                <a:cs typeface="+mn-lt"/>
              </a:rPr>
              <a:t>Baseline PCA</a:t>
            </a:r>
            <a:r>
              <a:rPr lang="en-AU" sz="2000" dirty="0">
                <a:ea typeface="+mn-lt"/>
                <a:cs typeface="+mn-lt"/>
              </a:rPr>
              <a:t> and </a:t>
            </a:r>
            <a:r>
              <a:rPr lang="en-AU" sz="2000" b="1" dirty="0">
                <a:ea typeface="+mn-lt"/>
                <a:cs typeface="+mn-lt"/>
              </a:rPr>
              <a:t>Ontology-Enhanced PCA</a:t>
            </a:r>
            <a:r>
              <a:rPr lang="en-AU" sz="2000" dirty="0">
                <a:ea typeface="+mn-lt"/>
                <a:cs typeface="+mn-lt"/>
              </a:rPr>
              <a:t> to uncover key ESG factors and assess risk.</a:t>
            </a:r>
            <a:endParaRPr lang="en-AU" sz="2000" dirty="0">
              <a:latin typeface="Roboto"/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Arial,Sans-Serif"/>
              <a:buChar char="•"/>
            </a:pPr>
            <a:r>
              <a:rPr lang="en-AU" sz="2000" dirty="0">
                <a:latin typeface="Roboto"/>
                <a:ea typeface="+mn-lt"/>
                <a:cs typeface="+mn-lt"/>
              </a:rPr>
              <a:t>To reduce complexity by creating new variables (principal components) that capture the most significant patterns in the data.</a:t>
            </a:r>
            <a:endParaRPr lang="en-US" sz="2000" dirty="0">
              <a:latin typeface="Roboto"/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Arial"/>
              <a:buChar char="•"/>
            </a:pPr>
            <a:r>
              <a:rPr lang="en-AU" sz="2000" dirty="0">
                <a:latin typeface="Roboto"/>
                <a:ea typeface="+mn-lt"/>
                <a:cs typeface="+mn-lt"/>
              </a:rPr>
              <a:t>To understand which ESG metrics drive the variance in the data.</a:t>
            </a:r>
          </a:p>
          <a:p>
            <a:pPr>
              <a:lnSpc>
                <a:spcPct val="100000"/>
              </a:lnSpc>
              <a:buFont typeface="Arial"/>
              <a:buChar char="•"/>
            </a:pPr>
            <a:endParaRPr lang="en-AU" sz="2000" dirty="0">
              <a:latin typeface="Roboto"/>
              <a:ea typeface="Roboto Bold"/>
              <a:cs typeface="Roboto Bold"/>
            </a:endParaRPr>
          </a:p>
        </p:txBody>
      </p:sp>
    </p:spTree>
    <p:extLst>
      <p:ext uri="{BB962C8B-B14F-4D97-AF65-F5344CB8AC3E}">
        <p14:creationId xmlns:p14="http://schemas.microsoft.com/office/powerpoint/2010/main" val="2173146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DF8113-1F97-2883-9F6C-17DFC9E97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4D6DA-3EE1-7370-CB15-C6AC80BF868F}"/>
              </a:ext>
            </a:extLst>
          </p:cNvPr>
          <p:cNvSpPr>
            <a:spLocks noGrp="1"/>
          </p:cNvSpPr>
          <p:nvPr/>
        </p:nvSpPr>
        <p:spPr>
          <a:xfrm>
            <a:off x="3076176" y="2750516"/>
            <a:ext cx="6082910" cy="13507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ea typeface="+mj-lt"/>
                <a:cs typeface="+mj-lt"/>
              </a:rPr>
              <a:t>Baseline PCA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0626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11595-BF60-7FCF-0FCE-196A8FE6E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917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861A1-B00F-B035-B5FC-C4D8FC6E01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60369"/>
            <a:ext cx="10635252" cy="435133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Traditional PCA Approach</a:t>
            </a:r>
            <a:endParaRPr lang="en-US" sz="2000" dirty="0">
              <a:ea typeface="+mn-lt"/>
              <a:cs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dirty="0">
                <a:ea typeface="+mn-lt"/>
                <a:cs typeface="+mn-lt"/>
              </a:rPr>
              <a:t>PCA applied directly to numerical ESG data.</a:t>
            </a:r>
            <a:endParaRPr lang="en-US" sz="2000" dirty="0">
              <a:latin typeface="Roboto"/>
              <a:ea typeface="Roboto"/>
              <a:cs typeface="Arial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Goal</a:t>
            </a:r>
            <a:endParaRPr lang="en-US" sz="20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dirty="0">
                <a:ea typeface="+mn-lt"/>
                <a:cs typeface="+mn-lt"/>
              </a:rPr>
              <a:t>Reduce dimensionality while retaining variance, focusing on identifying the top contributing ESG metrics.</a:t>
            </a:r>
            <a:endParaRPr lang="en-US" sz="2000" dirty="0">
              <a:ea typeface="Roboto"/>
              <a:cs typeface="Roboto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b="1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Steps</a:t>
            </a:r>
            <a:endParaRPr lang="en-US" sz="2000" dirty="0">
              <a:ea typeface="Roboto"/>
              <a:cs typeface="Roboto"/>
            </a:endParaRPr>
          </a:p>
          <a:p>
            <a:pPr marL="229870"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Data standardization (Z-score).</a:t>
            </a:r>
            <a:endParaRPr lang="en-US" sz="2000">
              <a:ea typeface="Roboto"/>
              <a:cs typeface="Roboto"/>
            </a:endParaRPr>
          </a:p>
          <a:p>
            <a:pPr marL="229870"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Covariance matrix calculation.</a:t>
            </a:r>
            <a:endParaRPr lang="en-US" sz="2000">
              <a:ea typeface="Roboto"/>
              <a:cs typeface="Roboto"/>
            </a:endParaRPr>
          </a:p>
          <a:p>
            <a:pPr marL="229870"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Eigenvalue decomposition and selection of principal components.</a:t>
            </a:r>
            <a:endParaRPr lang="en-US" sz="2000">
              <a:ea typeface="Roboto"/>
              <a:cs typeface="Roboto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Roboto"/>
              <a:ea typeface="Roboto"/>
              <a:cs typeface="Arial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Roboto"/>
              <a:ea typeface="Roboto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1602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7E605F-21F2-E3AB-EAAF-56EBA27843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33CEC-3ED4-2E41-41A9-660B53065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917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Semiconductor Industry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83F82E-7504-4729-2F21-368E296AED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60369"/>
            <a:ext cx="10635252" cy="435133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Objective</a:t>
            </a:r>
            <a:endParaRPr lang="en-US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dirty="0">
                <a:ea typeface="+mn-lt"/>
                <a:cs typeface="+mn-lt"/>
              </a:rPr>
              <a:t>Identify key ESG metrics affecting semiconductor companies using </a:t>
            </a:r>
            <a:r>
              <a:rPr lang="en-US" sz="2000" b="1" dirty="0">
                <a:ea typeface="+mn-lt"/>
                <a:cs typeface="+mn-lt"/>
              </a:rPr>
              <a:t>Traditional PCA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endParaRPr lang="en-US" sz="20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Data Processing</a:t>
            </a:r>
            <a:endParaRPr lang="en-US" dirty="0">
              <a:ea typeface="Roboto"/>
              <a:cs typeface="Roboto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dirty="0">
                <a:ea typeface="+mn-lt"/>
                <a:cs typeface="+mn-lt"/>
              </a:rPr>
              <a:t>The data includes quantitative ESG metrics from semiconductor companies, standardized to remove biases due to differing scales.</a:t>
            </a:r>
            <a:endParaRPr lang="en-US" dirty="0">
              <a:ea typeface="Roboto"/>
              <a:cs typeface="Roboto"/>
            </a:endParaRPr>
          </a:p>
          <a:p>
            <a:pPr>
              <a:lnSpc>
                <a:spcPct val="100000"/>
              </a:lnSpc>
              <a:buNone/>
            </a:pPr>
            <a:endParaRPr lang="en-US" sz="2000" b="1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Principal Components</a:t>
            </a:r>
            <a:endParaRPr lang="en-US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dirty="0">
                <a:ea typeface="+mn-lt"/>
                <a:cs typeface="+mn-lt"/>
              </a:rPr>
              <a:t>Focus on capturing the dominant variance across ESG metrics.</a:t>
            </a:r>
            <a:endParaRPr lang="en-US" dirty="0">
              <a:ea typeface="+mn-lt"/>
              <a:cs typeface="+mn-lt"/>
            </a:endParaRPr>
          </a:p>
          <a:p>
            <a:pPr indent="0">
              <a:lnSpc>
                <a:spcPct val="100000"/>
              </a:lnSpc>
              <a:buFont typeface="Calibri" panose="020F0502020204030204" pitchFamily="34" charset="0"/>
              <a:buNone/>
            </a:pPr>
            <a:endParaRPr lang="en-US" sz="2000" dirty="0">
              <a:ea typeface="+mn-lt"/>
              <a:cs typeface="+mn-lt"/>
            </a:endParaRPr>
          </a:p>
          <a:p>
            <a:pPr marL="1270" lvl="1" indent="0">
              <a:lnSpc>
                <a:spcPct val="100000"/>
              </a:lnSpc>
              <a:buNone/>
            </a:pPr>
            <a:r>
              <a:rPr lang="en-US" sz="2000" dirty="0">
                <a:ea typeface="+mn-lt"/>
                <a:cs typeface="+mn-lt"/>
              </a:rPr>
              <a:t>Eigenvalue decomposition and selection of principal components.</a:t>
            </a:r>
            <a:endParaRPr lang="en-US" sz="2000">
              <a:ea typeface="Roboto"/>
              <a:cs typeface="Roboto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Roboto"/>
              <a:ea typeface="Roboto"/>
              <a:cs typeface="Arial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Roboto"/>
              <a:ea typeface="Roboto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15371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9BF3DF-508E-5F01-F84D-62254E7649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E1873-1A8B-0752-068B-DE863F6F8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917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Biopharma Industry 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E82F5-F788-C783-04C5-7F70301821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60369"/>
            <a:ext cx="10635252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Objective</a:t>
            </a:r>
            <a:endParaRPr lang="en-US" dirty="0">
              <a:ea typeface="+mn-lt"/>
              <a:cs typeface="+mn-lt"/>
            </a:endParaRPr>
          </a:p>
          <a:p>
            <a:pPr>
              <a:buNone/>
            </a:pPr>
            <a:r>
              <a:rPr lang="en-US" sz="2000" dirty="0">
                <a:ea typeface="+mn-lt"/>
                <a:cs typeface="+mn-lt"/>
              </a:rPr>
              <a:t>Perform </a:t>
            </a:r>
            <a:r>
              <a:rPr lang="en-US" sz="2000" b="1" dirty="0">
                <a:ea typeface="+mn-lt"/>
                <a:cs typeface="+mn-lt"/>
              </a:rPr>
              <a:t>Traditional PCA</a:t>
            </a:r>
            <a:r>
              <a:rPr lang="en-US" sz="2000" dirty="0">
                <a:ea typeface="+mn-lt"/>
                <a:cs typeface="+mn-lt"/>
              </a:rPr>
              <a:t> on the </a:t>
            </a:r>
            <a:r>
              <a:rPr lang="en-US" sz="2000" b="1" dirty="0">
                <a:ea typeface="+mn-lt"/>
                <a:cs typeface="+mn-lt"/>
              </a:rPr>
              <a:t>Biopharma</a:t>
            </a:r>
            <a:r>
              <a:rPr lang="en-US" sz="2000" dirty="0">
                <a:ea typeface="+mn-lt"/>
                <a:cs typeface="+mn-lt"/>
              </a:rPr>
              <a:t> industry to understand ESG risk factors.</a:t>
            </a:r>
            <a:endParaRPr lang="en-US">
              <a:ea typeface="+mn-lt"/>
              <a:cs typeface="+mn-lt"/>
            </a:endParaRPr>
          </a:p>
          <a:p>
            <a:pPr>
              <a:lnSpc>
                <a:spcPct val="100000"/>
              </a:lnSpc>
              <a:buNone/>
            </a:pPr>
            <a:endParaRPr lang="en-US" sz="2000" dirty="0">
              <a:ea typeface="Roboto"/>
              <a:cs typeface="Roboto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Data Processing</a:t>
            </a:r>
            <a:endParaRPr lang="en-US">
              <a:ea typeface="Roboto"/>
              <a:cs typeface="Roboto"/>
            </a:endParaRPr>
          </a:p>
          <a:p>
            <a:pPr>
              <a:buNone/>
            </a:pPr>
            <a:r>
              <a:rPr lang="en-US" sz="2000" dirty="0">
                <a:ea typeface="+mn-lt"/>
                <a:cs typeface="+mn-lt"/>
              </a:rPr>
              <a:t>The data for </a:t>
            </a:r>
            <a:r>
              <a:rPr lang="en-US" sz="2000" b="1" dirty="0">
                <a:ea typeface="+mn-lt"/>
                <a:cs typeface="+mn-lt"/>
              </a:rPr>
              <a:t>Biopharma</a:t>
            </a:r>
            <a:r>
              <a:rPr lang="en-US" sz="2000" dirty="0">
                <a:ea typeface="+mn-lt"/>
                <a:cs typeface="+mn-lt"/>
              </a:rPr>
              <a:t> includes binary/qualitative data, such as ESG policies (e.g., "policy present: yes/no").</a:t>
            </a:r>
            <a:endParaRPr lang="en-US">
              <a:ea typeface="Roboto"/>
              <a:cs typeface="Roboto"/>
            </a:endParaRPr>
          </a:p>
          <a:p>
            <a:pPr>
              <a:lnSpc>
                <a:spcPct val="100000"/>
              </a:lnSpc>
              <a:buNone/>
            </a:pPr>
            <a:endParaRPr lang="en-US" sz="2000" b="1" dirty="0">
              <a:ea typeface="Roboto"/>
              <a:cs typeface="Roboto"/>
            </a:endParaRPr>
          </a:p>
          <a:p>
            <a:pPr>
              <a:lnSpc>
                <a:spcPct val="10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Principal Components</a:t>
            </a:r>
            <a:endParaRPr lang="en-US" dirty="0">
              <a:ea typeface="+mn-lt"/>
              <a:cs typeface="+mn-lt"/>
            </a:endParaRPr>
          </a:p>
          <a:p>
            <a:pPr>
              <a:buNone/>
            </a:pPr>
            <a:r>
              <a:rPr lang="en-US" sz="2000" dirty="0">
                <a:ea typeface="+mn-lt"/>
                <a:cs typeface="+mn-lt"/>
              </a:rPr>
              <a:t>Capture variance in both qualitative and quantitative ESG metrics.</a:t>
            </a:r>
            <a:endParaRPr lang="en-US" dirty="0"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ea typeface="Roboto"/>
              <a:cs typeface="Arial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Roboto"/>
              <a:ea typeface="Roboto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99493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SW_2020">
      <a:dk1>
        <a:srgbClr val="000000"/>
      </a:dk1>
      <a:lt1>
        <a:sysClr val="window" lastClr="FFFFFF"/>
      </a:lt1>
      <a:dk2>
        <a:srgbClr val="737373"/>
      </a:dk2>
      <a:lt2>
        <a:srgbClr val="F2F2F2"/>
      </a:lt2>
      <a:accent1>
        <a:srgbClr val="FFDC00"/>
      </a:accent1>
      <a:accent2>
        <a:srgbClr val="FF635D"/>
      </a:accent2>
      <a:accent3>
        <a:srgbClr val="3F61C4"/>
      </a:accent3>
      <a:accent4>
        <a:srgbClr val="1AC987"/>
      </a:accent4>
      <a:accent5>
        <a:srgbClr val="FA91B6"/>
      </a:accent5>
      <a:accent6>
        <a:srgbClr val="8A68C8"/>
      </a:accent6>
      <a:hlink>
        <a:srgbClr val="0000FF"/>
      </a:hlink>
      <a:folHlink>
        <a:srgbClr val="7030A0"/>
      </a:folHlink>
    </a:clrScheme>
    <a:fontScheme name="UNSW Clancy">
      <a:majorFont>
        <a:latin typeface="Clancy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x9v1.0_Clancy.potx" id="{E21B8FAC-FCA7-410E-A000-B30E38C2AC3E}" vid="{5A26FC54-E506-44D2-ADAD-52B2BE581DA5}"/>
    </a:ext>
  </a:extLst>
</a:theme>
</file>

<file path=ppt/theme/theme2.xml><?xml version="1.0" encoding="utf-8"?>
<a:theme xmlns:a="http://schemas.openxmlformats.org/drawingml/2006/main" name="1_Custom Design">
  <a:themeElements>
    <a:clrScheme name="UNSW_2020">
      <a:dk1>
        <a:srgbClr val="000000"/>
      </a:dk1>
      <a:lt1>
        <a:sysClr val="window" lastClr="FFFFFF"/>
      </a:lt1>
      <a:dk2>
        <a:srgbClr val="737373"/>
      </a:dk2>
      <a:lt2>
        <a:srgbClr val="F2F2F2"/>
      </a:lt2>
      <a:accent1>
        <a:srgbClr val="FFDC00"/>
      </a:accent1>
      <a:accent2>
        <a:srgbClr val="FF635D"/>
      </a:accent2>
      <a:accent3>
        <a:srgbClr val="3F61C4"/>
      </a:accent3>
      <a:accent4>
        <a:srgbClr val="1AC987"/>
      </a:accent4>
      <a:accent5>
        <a:srgbClr val="FA91B6"/>
      </a:accent5>
      <a:accent6>
        <a:srgbClr val="8A68C8"/>
      </a:accent6>
      <a:hlink>
        <a:srgbClr val="0000FF"/>
      </a:hlink>
      <a:folHlink>
        <a:srgbClr val="7030A0"/>
      </a:folHlink>
    </a:clrScheme>
    <a:fontScheme name="UNSW Clancy">
      <a:majorFont>
        <a:latin typeface="Clancy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x9v1.0_Clancy.potx" id="{E21B8FAC-FCA7-410E-A000-B30E38C2AC3E}" vid="{6917A901-E2C4-4D30-9D19-6BDEA5E83555}"/>
    </a:ext>
  </a:extLst>
</a:theme>
</file>

<file path=ppt/theme/theme3.xml><?xml version="1.0" encoding="utf-8"?>
<a:theme xmlns:a="http://schemas.openxmlformats.org/drawingml/2006/main" name="2_Custom Design">
  <a:themeElements>
    <a:clrScheme name="UNSW_2020">
      <a:dk1>
        <a:srgbClr val="000000"/>
      </a:dk1>
      <a:lt1>
        <a:sysClr val="window" lastClr="FFFFFF"/>
      </a:lt1>
      <a:dk2>
        <a:srgbClr val="737373"/>
      </a:dk2>
      <a:lt2>
        <a:srgbClr val="F2F2F2"/>
      </a:lt2>
      <a:accent1>
        <a:srgbClr val="FFDC00"/>
      </a:accent1>
      <a:accent2>
        <a:srgbClr val="FF635D"/>
      </a:accent2>
      <a:accent3>
        <a:srgbClr val="3F61C4"/>
      </a:accent3>
      <a:accent4>
        <a:srgbClr val="1AC987"/>
      </a:accent4>
      <a:accent5>
        <a:srgbClr val="FA91B6"/>
      </a:accent5>
      <a:accent6>
        <a:srgbClr val="8A68C8"/>
      </a:accent6>
      <a:hlink>
        <a:srgbClr val="0000FF"/>
      </a:hlink>
      <a:folHlink>
        <a:srgbClr val="7030A0"/>
      </a:folHlink>
    </a:clrScheme>
    <a:fontScheme name="UNSW Clancy">
      <a:majorFont>
        <a:latin typeface="Clancy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x9v1.0_Clancy.potx" id="{E21B8FAC-FCA7-410E-A000-B30E38C2AC3E}" vid="{1E61FE17-81A8-4A69-9494-A990AD8ABD28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C3E86B88228445B59958DC4B1D483A" ma:contentTypeVersion="18" ma:contentTypeDescription="Create a new document." ma:contentTypeScope="" ma:versionID="b0504000c7b326cf90d76934737aa2d8">
  <xsd:schema xmlns:xsd="http://www.w3.org/2001/XMLSchema" xmlns:xs="http://www.w3.org/2001/XMLSchema" xmlns:p="http://schemas.microsoft.com/office/2006/metadata/properties" xmlns:ns3="f8f9c9ec-8bc0-4b12-a8ce-2bb915e62174" xmlns:ns4="bcd1c534-668d-4b09-a2ba-eb71ae51fa55" targetNamespace="http://schemas.microsoft.com/office/2006/metadata/properties" ma:root="true" ma:fieldsID="14bec56d5a5260b6e58f388cc84dce17" ns3:_="" ns4:_="">
    <xsd:import namespace="f8f9c9ec-8bc0-4b12-a8ce-2bb915e62174"/>
    <xsd:import namespace="bcd1c534-668d-4b09-a2ba-eb71ae51fa5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_activity" minOccurs="0"/>
                <xsd:element ref="ns3:MediaServiceObjectDetectorVersions" minOccurs="0"/>
                <xsd:element ref="ns3:MediaLengthInSeconds" minOccurs="0"/>
                <xsd:element ref="ns3:MediaServiceSearchPropertie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f9c9ec-8bc0-4b12-a8ce-2bb915e6217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description="" ma:indexed="true" ma:internalName="MediaServiceLocation" ma:readOnly="true">
      <xsd:simpleType>
        <xsd:restriction base="dms:Text"/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  <xsd:element name="MediaServiceObjectDetectorVersions" ma:index="22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LengthInSeconds" ma:index="2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25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d1c534-668d-4b09-a2ba-eb71ae51fa5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8f9c9ec-8bc0-4b12-a8ce-2bb915e62174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1E7FE88-01C5-4961-BD14-65A5382E3177}">
  <ds:schemaRefs>
    <ds:schemaRef ds:uri="bcd1c534-668d-4b09-a2ba-eb71ae51fa55"/>
    <ds:schemaRef ds:uri="f8f9c9ec-8bc0-4b12-a8ce-2bb915e6217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E841C7C-F131-4C36-A4E5-49EC0F8F9283}">
  <ds:schemaRefs>
    <ds:schemaRef ds:uri="http://schemas.microsoft.com/office/2006/documentManagement/types"/>
    <ds:schemaRef ds:uri="http://purl.org/dc/dcmitype/"/>
    <ds:schemaRef ds:uri="bcd1c534-668d-4b09-a2ba-eb71ae51fa55"/>
    <ds:schemaRef ds:uri="f8f9c9ec-8bc0-4b12-a8ce-2bb915e62174"/>
    <ds:schemaRef ds:uri="http://purl.org/dc/elements/1.1/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F4CE50DB-8783-4AD8-B259-C700BB7E5A4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UNSW</Template>
  <TotalTime>0</TotalTime>
  <Words>2023</Words>
  <Application>Microsoft Macintosh PowerPoint</Application>
  <PresentationFormat>Widescreen</PresentationFormat>
  <Paragraphs>287</Paragraphs>
  <Slides>39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39</vt:i4>
      </vt:variant>
    </vt:vector>
  </HeadingPairs>
  <TitlesOfParts>
    <vt:vector size="49" baseType="lpstr">
      <vt:lpstr>Arial,Sans-Serif</vt:lpstr>
      <vt:lpstr>Arial</vt:lpstr>
      <vt:lpstr>Clancy</vt:lpstr>
      <vt:lpstr>Roboto</vt:lpstr>
      <vt:lpstr>Calibri</vt:lpstr>
      <vt:lpstr>-webkit-standard</vt:lpstr>
      <vt:lpstr>Courier New</vt:lpstr>
      <vt:lpstr>Office Theme</vt:lpstr>
      <vt:lpstr>1_Custom Design</vt:lpstr>
      <vt:lpstr>2_Custom Design</vt:lpstr>
      <vt:lpstr>COMP9900 Computer Science/IT Capstone Project     </vt:lpstr>
      <vt:lpstr> </vt:lpstr>
      <vt:lpstr>PowerPoint Presentation</vt:lpstr>
      <vt:lpstr>PowerPoint Presentation</vt:lpstr>
      <vt:lpstr>PowerPoint Presentation</vt:lpstr>
      <vt:lpstr>PowerPoint Presentation</vt:lpstr>
      <vt:lpstr>Overview</vt:lpstr>
      <vt:lpstr>Semiconductor Industry Overview</vt:lpstr>
      <vt:lpstr>Biopharma Industry Overview</vt:lpstr>
      <vt:lpstr>Data Preprocessing</vt:lpstr>
      <vt:lpstr>PCA Calculation</vt:lpstr>
      <vt:lpstr>Variance Explained</vt:lpstr>
      <vt:lpstr>Top Contributing Metrics for PC1 and PC2</vt:lpstr>
      <vt:lpstr>Top Contributing Metrics for PC1 and PC2</vt:lpstr>
      <vt:lpstr>Baseline PCA - Scatter Plot</vt:lpstr>
      <vt:lpstr>Baseline PCA - Scatter Plot</vt:lpstr>
      <vt:lpstr>Baseline PCA - Industry Segmentation</vt:lpstr>
      <vt:lpstr>Baseline PCA - Industry Segmentation</vt:lpstr>
      <vt:lpstr>PowerPoint Presentation</vt:lpstr>
      <vt:lpstr>PowerPoint Presentation</vt:lpstr>
      <vt:lpstr>PowerPoint Presentation</vt:lpstr>
      <vt:lpstr>What is Graph DB and Why We Use It</vt:lpstr>
      <vt:lpstr>PowerPoint Presentation</vt:lpstr>
      <vt:lpstr>Overview</vt:lpstr>
      <vt:lpstr>Semiconductor Industry Overview</vt:lpstr>
      <vt:lpstr>Biopharma Industry Overview</vt:lpstr>
      <vt:lpstr>Data Preprocessing</vt:lpstr>
      <vt:lpstr>Enhanced Feature Selection</vt:lpstr>
      <vt:lpstr>PCA Calculation with Ontology Enhancements</vt:lpstr>
      <vt:lpstr>Variance Explained</vt:lpstr>
      <vt:lpstr>Metric-Level Interpretation</vt:lpstr>
      <vt:lpstr>PowerPoint Presentation</vt:lpstr>
      <vt:lpstr>PowerPoint Presentation</vt:lpstr>
      <vt:lpstr>Ontology-Driven PCA - Actionable Insights</vt:lpstr>
      <vt:lpstr>Baseline PCA vs. Ontology-Driven PCA</vt:lpstr>
      <vt:lpstr>PowerPoint Presentation</vt:lpstr>
      <vt:lpstr>PowerPoint Presentation</vt:lpstr>
      <vt:lpstr>Planned Approach &amp; Steps: (to change)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4</dc:title>
  <dc:creator>Jonathan Liu</dc:creator>
  <cp:lastModifiedBy>Sujan Bharadwaj</cp:lastModifiedBy>
  <cp:revision>404</cp:revision>
  <dcterms:created xsi:type="dcterms:W3CDTF">2022-03-05T02:55:33Z</dcterms:created>
  <dcterms:modified xsi:type="dcterms:W3CDTF">2025-04-07T22:52:23Z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0x01010021C3E86B88228445B59958DC4B1D483A</vt:lpwstr>
  </property>
</Properties>
</file>

<file path=docProps/thumbnail.jpeg>
</file>